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6" r:id="rId9"/>
    <p:sldId id="267" r:id="rId10"/>
    <p:sldId id="268" r:id="rId11"/>
    <p:sldId id="271" r:id="rId12"/>
    <p:sldId id="272" r:id="rId13"/>
    <p:sldId id="273" r:id="rId14"/>
    <p:sldId id="274" r:id="rId15"/>
    <p:sldId id="282" r:id="rId16"/>
    <p:sldId id="275" r:id="rId17"/>
    <p:sldId id="276" r:id="rId18"/>
    <p:sldId id="277" r:id="rId19"/>
    <p:sldId id="264" r:id="rId20"/>
    <p:sldId id="270" r:id="rId21"/>
    <p:sldId id="278" r:id="rId22"/>
    <p:sldId id="283" r:id="rId23"/>
    <p:sldId id="287" r:id="rId24"/>
    <p:sldId id="285" r:id="rId25"/>
    <p:sldId id="286" r:id="rId26"/>
    <p:sldId id="284" r:id="rId27"/>
    <p:sldId id="288" r:id="rId28"/>
    <p:sldId id="289" r:id="rId29"/>
    <p:sldId id="265" r:id="rId30"/>
    <p:sldId id="279" r:id="rId31"/>
    <p:sldId id="280" r:id="rId32"/>
  </p:sldIdLst>
  <p:sldSz cx="14630400" cy="8229600"/>
  <p:notesSz cx="8229600" cy="14630400"/>
  <p:embeddedFontLst>
    <p:embeddedFont>
      <p:font typeface="Corben"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DAECCAD-8635-42F6-B673-CED1F0CBD4C7}">
          <p14:sldIdLst>
            <p14:sldId id="256"/>
            <p14:sldId id="257"/>
            <p14:sldId id="258"/>
            <p14:sldId id="259"/>
            <p14:sldId id="260"/>
            <p14:sldId id="261"/>
            <p14:sldId id="262"/>
            <p14:sldId id="266"/>
            <p14:sldId id="267"/>
            <p14:sldId id="268"/>
            <p14:sldId id="271"/>
            <p14:sldId id="272"/>
            <p14:sldId id="273"/>
            <p14:sldId id="274"/>
            <p14:sldId id="282"/>
            <p14:sldId id="275"/>
            <p14:sldId id="276"/>
            <p14:sldId id="277"/>
            <p14:sldId id="264"/>
            <p14:sldId id="270"/>
            <p14:sldId id="278"/>
          </p14:sldIdLst>
        </p14:section>
        <p14:section name="Untitled Section" id="{EAB468F0-D8E8-4E2A-AD09-26B47EA70F8C}">
          <p14:sldIdLst>
            <p14:sldId id="283"/>
            <p14:sldId id="287"/>
            <p14:sldId id="285"/>
            <p14:sldId id="286"/>
            <p14:sldId id="284"/>
            <p14:sldId id="288"/>
            <p14:sldId id="289"/>
            <p14:sldId id="265"/>
            <p14:sldId id="279"/>
            <p14:sldId id="2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6" d="100"/>
          <a:sy n="66" d="100"/>
        </p:scale>
        <p:origin x="72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3532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4" name="Text 1"/>
          <p:cNvSpPr/>
          <p:nvPr/>
        </p:nvSpPr>
        <p:spPr>
          <a:xfrm>
            <a:off x="6457697" y="1649931"/>
            <a:ext cx="7736919" cy="3769400"/>
          </a:xfrm>
          <a:prstGeom prst="rect">
            <a:avLst/>
          </a:prstGeom>
          <a:noFill/>
          <a:ln/>
        </p:spPr>
        <p:txBody>
          <a:bodyPr wrap="square" lIns="0" tIns="0" rIns="0" bIns="0" rtlCol="0" anchor="t"/>
          <a:lstStyle/>
          <a:p>
            <a:pPr marL="0" indent="0" algn="l">
              <a:lnSpc>
                <a:spcPts val="9850"/>
              </a:lnSpc>
              <a:buNone/>
            </a:pPr>
            <a:r>
              <a:rPr lang="en-US" sz="2800" dirty="0">
                <a:solidFill>
                  <a:srgbClr val="1B1B27"/>
                </a:solidFill>
                <a:latin typeface="Times New Roman" panose="02020603050405020304" pitchFamily="18" charset="0"/>
                <a:ea typeface="Corben" pitchFamily="34" charset="-122"/>
                <a:cs typeface="Times New Roman" panose="02020603050405020304" pitchFamily="18" charset="0"/>
              </a:rPr>
              <a:t>HỆ THỐNG TƯ VẤN TUYỂN SINH TNUT</a:t>
            </a:r>
            <a:endParaRPr lang="en-US" sz="2800" dirty="0">
              <a:latin typeface="Times New Roman" panose="02020603050405020304" pitchFamily="18" charset="0"/>
              <a:cs typeface="Times New Roman" panose="02020603050405020304" pitchFamily="18" charset="0"/>
            </a:endParaRPr>
          </a:p>
        </p:txBody>
      </p:sp>
      <p:sp>
        <p:nvSpPr>
          <p:cNvPr id="5" name="Text 2"/>
          <p:cNvSpPr/>
          <p:nvPr/>
        </p:nvSpPr>
        <p:spPr>
          <a:xfrm>
            <a:off x="7442152" y="5097624"/>
            <a:ext cx="7736919" cy="321707"/>
          </a:xfrm>
          <a:prstGeom prst="rect">
            <a:avLst/>
          </a:prstGeom>
          <a:noFill/>
          <a:ln/>
        </p:spPr>
        <p:txBody>
          <a:bodyPr wrap="none" lIns="0" tIns="0" rIns="0" bIns="0" rtlCol="0" anchor="t"/>
          <a:lstStyle/>
          <a:p>
            <a:pPr marL="0" indent="0" algn="l">
              <a:lnSpc>
                <a:spcPts val="2500"/>
              </a:lnSpc>
              <a:buNone/>
            </a:pPr>
            <a:r>
              <a:rPr lang="en-US" sz="1550" dirty="0">
                <a:solidFill>
                  <a:srgbClr val="404155"/>
                </a:solidFill>
                <a:latin typeface="Times New Roman" panose="02020603050405020304" pitchFamily="18" charset="0"/>
                <a:ea typeface="Nobile" pitchFamily="34" charset="-122"/>
                <a:cs typeface="Times New Roman" panose="02020603050405020304" pitchFamily="18" charset="0"/>
              </a:rPr>
              <a:t>Ngành: Kỹ Thuật Máy Tính | Hệ: Đại Học Chính Quy</a:t>
            </a:r>
            <a:endParaRPr lang="en-US" sz="1550" dirty="0">
              <a:latin typeface="Times New Roman" panose="02020603050405020304" pitchFamily="18" charset="0"/>
              <a:cs typeface="Times New Roman" panose="02020603050405020304" pitchFamily="18" charset="0"/>
            </a:endParaRPr>
          </a:p>
        </p:txBody>
      </p:sp>
      <p:sp>
        <p:nvSpPr>
          <p:cNvPr id="6" name="Text 3"/>
          <p:cNvSpPr/>
          <p:nvPr/>
        </p:nvSpPr>
        <p:spPr>
          <a:xfrm>
            <a:off x="7248272" y="4438469"/>
            <a:ext cx="3473349" cy="799576"/>
          </a:xfrm>
          <a:prstGeom prst="rect">
            <a:avLst/>
          </a:prstGeom>
          <a:noFill/>
          <a:ln/>
        </p:spPr>
        <p:txBody>
          <a:bodyPr wrap="none" lIns="0" tIns="0" rIns="0" bIns="0" rtlCol="0" anchor="t"/>
          <a:lstStyle/>
          <a:p>
            <a:pPr marL="0" indent="0" algn="l">
              <a:lnSpc>
                <a:spcPts val="2000"/>
              </a:lnSpc>
              <a:buNone/>
            </a:pPr>
            <a:r>
              <a:rPr lang="en-US" sz="2000" dirty="0">
                <a:solidFill>
                  <a:srgbClr val="404155"/>
                </a:solidFill>
                <a:latin typeface="Times New Roman" panose="02020603050405020304" pitchFamily="18" charset="0"/>
                <a:ea typeface="Nobile" pitchFamily="34" charset="-122"/>
                <a:cs typeface="Times New Roman" panose="02020603050405020304" pitchFamily="18" charset="0"/>
              </a:rPr>
              <a:t>Giáo viên hướng dẫn: ThS. Nguyễn Thị Hương</a:t>
            </a:r>
            <a:endParaRPr lang="en-US" sz="2000" dirty="0">
              <a:latin typeface="Times New Roman" panose="02020603050405020304" pitchFamily="18" charset="0"/>
              <a:cs typeface="Times New Roman" panose="02020603050405020304" pitchFamily="18" charset="0"/>
            </a:endParaRPr>
          </a:p>
        </p:txBody>
      </p:sp>
      <p:pic>
        <p:nvPicPr>
          <p:cNvPr id="7" name="Image 33">
            <a:extLst>
              <a:ext uri="{FF2B5EF4-FFF2-40B4-BE49-F238E27FC236}">
                <a16:creationId xmlns:a16="http://schemas.microsoft.com/office/drawing/2014/main" id="{F47E1C21-B5E7-6E79-D532-38EBA391E268}"/>
              </a:ext>
            </a:extLst>
          </p:cNvPr>
          <p:cNvPicPr>
            <a:picLocks/>
          </p:cNvPicPr>
          <p:nvPr/>
        </p:nvPicPr>
        <p:blipFill>
          <a:blip r:embed="rId3" cstate="print"/>
          <a:stretch>
            <a:fillRect/>
          </a:stretch>
        </p:blipFill>
        <p:spPr>
          <a:xfrm>
            <a:off x="897835" y="1649931"/>
            <a:ext cx="5084587" cy="5169965"/>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5="http://schemas.microsoft.com/office/powerpoint/2012/main">
    <mc:Choice Requires="p15">
      <p:transition spd="slow">
        <p15:prstTrans prst="airplane"/>
        <p:sndAc>
          <p:endSnd/>
        </p:sndAc>
      </p:transition>
    </mc:Choice>
    <mc:Fallback xmlns="">
      <p:transition spd="slow">
        <p:fade/>
        <p:sndAc>
          <p:endSnd/>
        </p:sndAc>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55FD3850-DCDC-4021-F12C-7ED2D22CB0F9}"/>
              </a:ext>
            </a:extLst>
          </p:cNvPr>
          <p:cNvSpPr/>
          <p:nvPr/>
        </p:nvSpPr>
        <p:spPr>
          <a:xfrm>
            <a:off x="598765" y="459423"/>
            <a:ext cx="9275921" cy="534591"/>
          </a:xfrm>
          <a:prstGeom prst="rect">
            <a:avLst/>
          </a:prstGeom>
          <a:noFill/>
          <a:ln/>
        </p:spPr>
        <p:txBody>
          <a:bodyPr wrap="none" lIns="0" tIns="0" rIns="0" bIns="0" rtlCol="0" anchor="t"/>
          <a:lstStyle/>
          <a:p>
            <a:pPr marL="0" indent="0" algn="l">
              <a:lnSpc>
                <a:spcPts val="4200"/>
              </a:lnSpc>
              <a:buNone/>
            </a:pPr>
            <a:r>
              <a:rPr lang="en-US" sz="3350" dirty="0">
                <a:solidFill>
                  <a:srgbClr val="1B1B27"/>
                </a:solidFill>
                <a:latin typeface="Times New Roman" panose="02020603050405020304" pitchFamily="18" charset="0"/>
                <a:ea typeface="Corben" pitchFamily="34" charset="-122"/>
                <a:cs typeface="Times New Roman" panose="02020603050405020304" pitchFamily="18" charset="0"/>
              </a:rPr>
              <a:t>PHÂN TÍCH HỆ </a:t>
            </a:r>
            <a:r>
              <a:rPr lang="en-US" sz="3350">
                <a:solidFill>
                  <a:srgbClr val="1B1B27"/>
                </a:solidFill>
                <a:latin typeface="Times New Roman" panose="02020603050405020304" pitchFamily="18" charset="0"/>
                <a:ea typeface="Corben" pitchFamily="34" charset="-122"/>
                <a:cs typeface="Times New Roman" panose="02020603050405020304" pitchFamily="18" charset="0"/>
              </a:rPr>
              <a:t>THỐNG:</a:t>
            </a:r>
            <a:endParaRPr lang="en-US" sz="335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1AFA7D8-528E-8847-88DF-238B45EBCEFA}"/>
              </a:ext>
            </a:extLst>
          </p:cNvPr>
          <p:cNvSpPr txBox="1"/>
          <p:nvPr/>
        </p:nvSpPr>
        <p:spPr>
          <a:xfrm>
            <a:off x="5362221" y="6800197"/>
            <a:ext cx="7315200" cy="369332"/>
          </a:xfrm>
          <a:prstGeom prst="rect">
            <a:avLst/>
          </a:prstGeom>
          <a:noFill/>
        </p:spPr>
        <p:txBody>
          <a:bodyPr wrap="square">
            <a:spAutoFit/>
          </a:bodyPr>
          <a:lstStyle/>
          <a:p>
            <a:r>
              <a:rPr lang="vi-VN" sz="1800" i="1" u="sng" dirty="0">
                <a:effectLst/>
                <a:latin typeface="Times New Roman" panose="02020603050405020304" pitchFamily="18" charset="0"/>
                <a:ea typeface="Times New Roman" panose="02020603050405020304" pitchFamily="18" charset="0"/>
              </a:rPr>
              <a:t>Biểu</a:t>
            </a:r>
            <a:r>
              <a:rPr lang="vi-VN" sz="1800" i="1" u="sng" spc="-5" dirty="0">
                <a:effectLst/>
                <a:latin typeface="Times New Roman" panose="02020603050405020304" pitchFamily="18" charset="0"/>
                <a:ea typeface="Times New Roman" panose="02020603050405020304" pitchFamily="18" charset="0"/>
              </a:rPr>
              <a:t> </a:t>
            </a:r>
            <a:r>
              <a:rPr lang="vi-VN" sz="1800" i="1" u="sng" dirty="0">
                <a:effectLst/>
                <a:latin typeface="Times New Roman" panose="02020603050405020304" pitchFamily="18" charset="0"/>
                <a:ea typeface="Times New Roman" panose="02020603050405020304" pitchFamily="18" charset="0"/>
              </a:rPr>
              <a:t>đồ</a:t>
            </a:r>
            <a:r>
              <a:rPr lang="vi-VN" sz="1800" i="1" u="sng" spc="-20" dirty="0">
                <a:effectLst/>
                <a:latin typeface="Times New Roman" panose="02020603050405020304" pitchFamily="18" charset="0"/>
                <a:ea typeface="Times New Roman" panose="02020603050405020304" pitchFamily="18" charset="0"/>
              </a:rPr>
              <a:t> </a:t>
            </a:r>
            <a:r>
              <a:rPr lang="vi-VN" sz="1800" i="1" u="sng" dirty="0">
                <a:effectLst/>
                <a:latin typeface="Times New Roman" panose="02020603050405020304" pitchFamily="18" charset="0"/>
                <a:ea typeface="Times New Roman" panose="02020603050405020304" pitchFamily="18" charset="0"/>
              </a:rPr>
              <a:t>use-case</a:t>
            </a:r>
            <a:r>
              <a:rPr lang="vi-VN" sz="1800" i="1" u="sng" spc="-20" dirty="0">
                <a:effectLst/>
                <a:latin typeface="Times New Roman" panose="02020603050405020304" pitchFamily="18" charset="0"/>
                <a:ea typeface="Times New Roman" panose="02020603050405020304" pitchFamily="18" charset="0"/>
              </a:rPr>
              <a:t> </a:t>
            </a:r>
            <a:r>
              <a:rPr lang="vi-VN" sz="1800" i="1" u="sng" dirty="0">
                <a:effectLst/>
                <a:latin typeface="Times New Roman" panose="02020603050405020304" pitchFamily="18" charset="0"/>
                <a:ea typeface="Times New Roman" panose="02020603050405020304" pitchFamily="18" charset="0"/>
              </a:rPr>
              <a:t>tư</a:t>
            </a:r>
            <a:r>
              <a:rPr lang="vi-VN" sz="1800" i="1" u="sng" spc="-25" dirty="0">
                <a:effectLst/>
                <a:latin typeface="Times New Roman" panose="02020603050405020304" pitchFamily="18" charset="0"/>
                <a:ea typeface="Times New Roman" panose="02020603050405020304" pitchFamily="18" charset="0"/>
              </a:rPr>
              <a:t> </a:t>
            </a:r>
            <a:r>
              <a:rPr lang="vi-VN" sz="1800" i="1" u="sng" dirty="0">
                <a:effectLst/>
                <a:latin typeface="Times New Roman" panose="02020603050405020304" pitchFamily="18" charset="0"/>
                <a:ea typeface="Times New Roman" panose="02020603050405020304" pitchFamily="18" charset="0"/>
              </a:rPr>
              <a:t>vấn</a:t>
            </a:r>
            <a:r>
              <a:rPr lang="vi-VN" sz="1800" i="1" u="sng" spc="-5" dirty="0">
                <a:effectLst/>
                <a:latin typeface="Times New Roman" panose="02020603050405020304" pitchFamily="18" charset="0"/>
                <a:ea typeface="Times New Roman" panose="02020603050405020304" pitchFamily="18" charset="0"/>
              </a:rPr>
              <a:t> </a:t>
            </a:r>
            <a:r>
              <a:rPr lang="vi-VN" sz="1800" i="1" u="sng" spc="-20" dirty="0">
                <a:effectLst/>
                <a:latin typeface="Times New Roman" panose="02020603050405020304" pitchFamily="18" charset="0"/>
                <a:ea typeface="Times New Roman" panose="02020603050405020304" pitchFamily="18" charset="0"/>
              </a:rPr>
              <a:t>viên</a:t>
            </a:r>
            <a:endParaRPr lang="en-US" dirty="0"/>
          </a:p>
        </p:txBody>
      </p:sp>
      <p:pic>
        <p:nvPicPr>
          <p:cNvPr id="4" name="Picture 3"/>
          <p:cNvPicPr>
            <a:picLocks noChangeAspect="1"/>
          </p:cNvPicPr>
          <p:nvPr/>
        </p:nvPicPr>
        <p:blipFill>
          <a:blip r:embed="rId2"/>
          <a:stretch>
            <a:fillRect/>
          </a:stretch>
        </p:blipFill>
        <p:spPr>
          <a:xfrm>
            <a:off x="2765502" y="1429403"/>
            <a:ext cx="8095785" cy="5370794"/>
          </a:xfrm>
          <a:prstGeom prst="rect">
            <a:avLst/>
          </a:prstGeom>
        </p:spPr>
      </p:pic>
    </p:spTree>
    <p:extLst>
      <p:ext uri="{BB962C8B-B14F-4D97-AF65-F5344CB8AC3E}">
        <p14:creationId xmlns:p14="http://schemas.microsoft.com/office/powerpoint/2010/main" val="1723942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4722CE2E-2983-5DB6-8259-7646CD9327B6}"/>
              </a:ext>
            </a:extLst>
          </p:cNvPr>
          <p:cNvSpPr/>
          <p:nvPr/>
        </p:nvSpPr>
        <p:spPr>
          <a:xfrm>
            <a:off x="508453" y="726718"/>
            <a:ext cx="3747457" cy="534591"/>
          </a:xfrm>
          <a:prstGeom prst="rect">
            <a:avLst/>
          </a:prstGeom>
          <a:noFill/>
          <a:ln/>
        </p:spPr>
        <p:txBody>
          <a:bodyPr wrap="none" lIns="0" tIns="0" rIns="0" bIns="0" rtlCol="0" anchor="t"/>
          <a:lstStyle/>
          <a:p>
            <a:pPr lvl="2"/>
            <a:r>
              <a:rPr lang="vi-VN" sz="3200" dirty="0">
                <a:latin typeface="+mj-lt"/>
              </a:rPr>
              <a:t>Biểu đồ tuần tự</a:t>
            </a:r>
            <a:endParaRPr lang="en-US" sz="3200" dirty="0">
              <a:latin typeface="+mj-lt"/>
            </a:endParaRPr>
          </a:p>
        </p:txBody>
      </p:sp>
      <p:pic>
        <p:nvPicPr>
          <p:cNvPr id="3" name="Image 56">
            <a:extLst>
              <a:ext uri="{FF2B5EF4-FFF2-40B4-BE49-F238E27FC236}">
                <a16:creationId xmlns:a16="http://schemas.microsoft.com/office/drawing/2014/main" id="{AAC182AC-C23B-C548-E138-0E3EF0C5E9B1}"/>
              </a:ext>
            </a:extLst>
          </p:cNvPr>
          <p:cNvPicPr>
            <a:picLocks/>
          </p:cNvPicPr>
          <p:nvPr/>
        </p:nvPicPr>
        <p:blipFill>
          <a:blip r:embed="rId2" cstate="print"/>
          <a:stretch>
            <a:fillRect/>
          </a:stretch>
        </p:blipFill>
        <p:spPr>
          <a:xfrm>
            <a:off x="2144888" y="1405054"/>
            <a:ext cx="10009941" cy="5193033"/>
          </a:xfrm>
          <a:prstGeom prst="rect">
            <a:avLst/>
          </a:prstGeom>
        </p:spPr>
      </p:pic>
      <p:sp>
        <p:nvSpPr>
          <p:cNvPr id="5" name="TextBox 4">
            <a:extLst>
              <a:ext uri="{FF2B5EF4-FFF2-40B4-BE49-F238E27FC236}">
                <a16:creationId xmlns:a16="http://schemas.microsoft.com/office/drawing/2014/main" id="{605C0A27-F745-688F-D624-D724BE52090A}"/>
              </a:ext>
            </a:extLst>
          </p:cNvPr>
          <p:cNvSpPr txBox="1"/>
          <p:nvPr/>
        </p:nvSpPr>
        <p:spPr>
          <a:xfrm>
            <a:off x="5610578" y="6959886"/>
            <a:ext cx="7315200" cy="369332"/>
          </a:xfrm>
          <a:prstGeom prst="rect">
            <a:avLst/>
          </a:prstGeom>
          <a:noFill/>
        </p:spPr>
        <p:txBody>
          <a:bodyPr wrap="square">
            <a:spAutoFit/>
          </a:bodyPr>
          <a:lstStyle/>
          <a:p>
            <a:r>
              <a:rPr lang="vi-VN" sz="1800" i="1" dirty="0">
                <a:effectLst/>
                <a:latin typeface="Times New Roman" panose="02020603050405020304" pitchFamily="18" charset="0"/>
                <a:ea typeface="Times New Roman" panose="02020603050405020304" pitchFamily="18" charset="0"/>
              </a:rPr>
              <a:t>Biểu</a:t>
            </a:r>
            <a:r>
              <a:rPr lang="vi-VN" sz="1800" i="1" spc="-15" dirty="0">
                <a:effectLst/>
                <a:latin typeface="Times New Roman" panose="02020603050405020304" pitchFamily="18" charset="0"/>
                <a:ea typeface="Times New Roman" panose="02020603050405020304" pitchFamily="18" charset="0"/>
              </a:rPr>
              <a:t> </a:t>
            </a:r>
            <a:r>
              <a:rPr lang="vi-VN" sz="1800" i="1" dirty="0">
                <a:effectLst/>
                <a:latin typeface="Times New Roman" panose="02020603050405020304" pitchFamily="18" charset="0"/>
                <a:ea typeface="Times New Roman" panose="02020603050405020304" pitchFamily="18" charset="0"/>
              </a:rPr>
              <a:t>đồ</a:t>
            </a:r>
            <a:r>
              <a:rPr lang="vi-VN" sz="1800" i="1" spc="-15" dirty="0">
                <a:effectLst/>
                <a:latin typeface="Times New Roman" panose="02020603050405020304" pitchFamily="18" charset="0"/>
                <a:ea typeface="Times New Roman" panose="02020603050405020304" pitchFamily="18" charset="0"/>
              </a:rPr>
              <a:t> </a:t>
            </a:r>
            <a:r>
              <a:rPr lang="vi-VN" sz="1800" i="1" dirty="0">
                <a:effectLst/>
                <a:latin typeface="Times New Roman" panose="02020603050405020304" pitchFamily="18" charset="0"/>
                <a:ea typeface="Times New Roman" panose="02020603050405020304" pitchFamily="18" charset="0"/>
              </a:rPr>
              <a:t>tuần</a:t>
            </a:r>
            <a:r>
              <a:rPr lang="vi-VN" sz="1800" i="1" spc="-15" dirty="0">
                <a:effectLst/>
                <a:latin typeface="Times New Roman" panose="02020603050405020304" pitchFamily="18" charset="0"/>
                <a:ea typeface="Times New Roman" panose="02020603050405020304" pitchFamily="18" charset="0"/>
              </a:rPr>
              <a:t> </a:t>
            </a:r>
            <a:r>
              <a:rPr lang="vi-VN" sz="1800" i="1" dirty="0">
                <a:effectLst/>
                <a:latin typeface="Times New Roman" panose="02020603050405020304" pitchFamily="18" charset="0"/>
                <a:ea typeface="Times New Roman" panose="02020603050405020304" pitchFamily="18" charset="0"/>
              </a:rPr>
              <a:t>tự</a:t>
            </a:r>
            <a:r>
              <a:rPr lang="vi-VN" sz="1800" i="1" spc="-10" dirty="0">
                <a:effectLst/>
                <a:latin typeface="Times New Roman" panose="02020603050405020304" pitchFamily="18" charset="0"/>
                <a:ea typeface="Times New Roman" panose="02020603050405020304" pitchFamily="18" charset="0"/>
              </a:rPr>
              <a:t> </a:t>
            </a:r>
            <a:r>
              <a:rPr lang="vi-VN" sz="1800" i="1" dirty="0">
                <a:effectLst/>
                <a:latin typeface="Times New Roman" panose="02020603050405020304" pitchFamily="18" charset="0"/>
                <a:ea typeface="Times New Roman" panose="02020603050405020304" pitchFamily="18" charset="0"/>
              </a:rPr>
              <a:t>khách</a:t>
            </a:r>
            <a:r>
              <a:rPr lang="vi-VN" sz="1800" i="1" spc="-15" dirty="0">
                <a:effectLst/>
                <a:latin typeface="Times New Roman" panose="02020603050405020304" pitchFamily="18" charset="0"/>
                <a:ea typeface="Times New Roman" panose="02020603050405020304" pitchFamily="18" charset="0"/>
              </a:rPr>
              <a:t> </a:t>
            </a:r>
            <a:r>
              <a:rPr lang="vi-VN" sz="1800" i="1" dirty="0">
                <a:effectLst/>
                <a:latin typeface="Times New Roman" panose="02020603050405020304" pitchFamily="18" charset="0"/>
                <a:ea typeface="Times New Roman" panose="02020603050405020304" pitchFamily="18" charset="0"/>
              </a:rPr>
              <a:t>đăng</a:t>
            </a:r>
            <a:r>
              <a:rPr lang="vi-VN" sz="1800" i="1" spc="-15" dirty="0">
                <a:effectLst/>
                <a:latin typeface="Times New Roman" panose="02020603050405020304" pitchFamily="18" charset="0"/>
                <a:ea typeface="Times New Roman" panose="02020603050405020304" pitchFamily="18" charset="0"/>
              </a:rPr>
              <a:t> </a:t>
            </a:r>
            <a:r>
              <a:rPr lang="vi-VN" sz="1800" i="1" spc="-20" dirty="0">
                <a:effectLst/>
                <a:latin typeface="Times New Roman" panose="02020603050405020304" pitchFamily="18" charset="0"/>
                <a:ea typeface="Times New Roman" panose="02020603050405020304" pitchFamily="18" charset="0"/>
              </a:rPr>
              <a:t>nhập</a:t>
            </a:r>
            <a:endParaRPr lang="en-US" dirty="0"/>
          </a:p>
        </p:txBody>
      </p:sp>
    </p:spTree>
    <p:extLst>
      <p:ext uri="{BB962C8B-B14F-4D97-AF65-F5344CB8AC3E}">
        <p14:creationId xmlns:p14="http://schemas.microsoft.com/office/powerpoint/2010/main" val="2158253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75D758-7364-8D29-90CF-10CAF06D1498}"/>
              </a:ext>
            </a:extLst>
          </p:cNvPr>
          <p:cNvSpPr txBox="1"/>
          <p:nvPr/>
        </p:nvSpPr>
        <p:spPr>
          <a:xfrm>
            <a:off x="835377" y="916000"/>
            <a:ext cx="3386667" cy="461665"/>
          </a:xfrm>
          <a:prstGeom prst="rect">
            <a:avLst/>
          </a:prstGeom>
          <a:noFill/>
        </p:spPr>
        <p:txBody>
          <a:bodyPr wrap="square">
            <a:spAutoFit/>
          </a:bodyPr>
          <a:lstStyle/>
          <a:p>
            <a:pPr lvl="2"/>
            <a:r>
              <a:rPr lang="vi-VN" sz="2400">
                <a:latin typeface="+mj-lt"/>
              </a:rPr>
              <a:t>Biểu đồ tuần tự</a:t>
            </a:r>
            <a:endParaRPr lang="en-US" sz="2400">
              <a:latin typeface="+mj-lt"/>
            </a:endParaRPr>
          </a:p>
        </p:txBody>
      </p:sp>
      <p:sp>
        <p:nvSpPr>
          <p:cNvPr id="6" name="TextBox 5">
            <a:extLst>
              <a:ext uri="{FF2B5EF4-FFF2-40B4-BE49-F238E27FC236}">
                <a16:creationId xmlns:a16="http://schemas.microsoft.com/office/drawing/2014/main" id="{D8E01AA9-3302-9641-8E5E-A0EF701E774B}"/>
              </a:ext>
            </a:extLst>
          </p:cNvPr>
          <p:cNvSpPr txBox="1"/>
          <p:nvPr/>
        </p:nvSpPr>
        <p:spPr>
          <a:xfrm>
            <a:off x="5573132" y="6652356"/>
            <a:ext cx="7315200" cy="369332"/>
          </a:xfrm>
          <a:prstGeom prst="rect">
            <a:avLst/>
          </a:prstGeom>
          <a:noFill/>
        </p:spPr>
        <p:txBody>
          <a:bodyPr wrap="square">
            <a:spAutoFit/>
          </a:bodyPr>
          <a:lstStyle/>
          <a:p>
            <a:r>
              <a:rPr lang="vi-VN" sz="1800" i="1" dirty="0">
                <a:effectLst/>
                <a:latin typeface="Times New Roman" panose="02020603050405020304" pitchFamily="18" charset="0"/>
                <a:ea typeface="Times New Roman" panose="02020603050405020304" pitchFamily="18" charset="0"/>
              </a:rPr>
              <a:t>Biểu</a:t>
            </a:r>
            <a:r>
              <a:rPr lang="vi-VN" sz="1800" i="1" spc="-5" dirty="0">
                <a:effectLst/>
                <a:latin typeface="Times New Roman" panose="02020603050405020304" pitchFamily="18" charset="0"/>
                <a:ea typeface="Times New Roman" panose="02020603050405020304" pitchFamily="18" charset="0"/>
              </a:rPr>
              <a:t> </a:t>
            </a:r>
            <a:r>
              <a:rPr lang="vi-VN" sz="1800" i="1" dirty="0">
                <a:effectLst/>
                <a:latin typeface="Times New Roman" panose="02020603050405020304" pitchFamily="18" charset="0"/>
                <a:ea typeface="Times New Roman" panose="02020603050405020304" pitchFamily="18" charset="0"/>
              </a:rPr>
              <a:t>đồ</a:t>
            </a:r>
            <a:r>
              <a:rPr lang="vi-VN" sz="1800" i="1" spc="-20" dirty="0">
                <a:effectLst/>
                <a:latin typeface="Times New Roman" panose="02020603050405020304" pitchFamily="18" charset="0"/>
                <a:ea typeface="Times New Roman" panose="02020603050405020304" pitchFamily="18" charset="0"/>
              </a:rPr>
              <a:t> </a:t>
            </a:r>
            <a:r>
              <a:rPr lang="vi-VN" sz="1800" i="1" dirty="0">
                <a:effectLst/>
                <a:latin typeface="Times New Roman" panose="02020603050405020304" pitchFamily="18" charset="0"/>
                <a:ea typeface="Times New Roman" panose="02020603050405020304" pitchFamily="18" charset="0"/>
              </a:rPr>
              <a:t>tuần</a:t>
            </a:r>
            <a:r>
              <a:rPr lang="vi-VN" sz="1800" i="1" spc="-10" dirty="0">
                <a:effectLst/>
                <a:latin typeface="Times New Roman" panose="02020603050405020304" pitchFamily="18" charset="0"/>
                <a:ea typeface="Times New Roman" panose="02020603050405020304" pitchFamily="18" charset="0"/>
              </a:rPr>
              <a:t> </a:t>
            </a:r>
            <a:r>
              <a:rPr lang="vi-VN" sz="1800" i="1" dirty="0">
                <a:effectLst/>
                <a:latin typeface="Times New Roman" panose="02020603050405020304" pitchFamily="18" charset="0"/>
                <a:ea typeface="Times New Roman" panose="02020603050405020304" pitchFamily="18" charset="0"/>
              </a:rPr>
              <a:t>tự</a:t>
            </a:r>
            <a:r>
              <a:rPr lang="vi-VN" sz="1800" i="1" spc="-15" dirty="0">
                <a:effectLst/>
                <a:latin typeface="Times New Roman" panose="02020603050405020304" pitchFamily="18" charset="0"/>
                <a:ea typeface="Times New Roman" panose="02020603050405020304" pitchFamily="18" charset="0"/>
              </a:rPr>
              <a:t> </a:t>
            </a:r>
            <a:r>
              <a:rPr lang="en-US" i="1" dirty="0" err="1">
                <a:latin typeface="Times New Roman" panose="02020603050405020304" pitchFamily="18" charset="0"/>
                <a:ea typeface="Times New Roman" panose="02020603050405020304" pitchFamily="18" charset="0"/>
              </a:rPr>
              <a:t>học</a:t>
            </a:r>
            <a:r>
              <a:rPr lang="en-US" i="1" dirty="0">
                <a:latin typeface="Times New Roman" panose="02020603050405020304" pitchFamily="18" charset="0"/>
                <a:ea typeface="Times New Roman" panose="02020603050405020304" pitchFamily="18" charset="0"/>
              </a:rPr>
              <a:t> </a:t>
            </a:r>
            <a:r>
              <a:rPr lang="en-US" i="1" dirty="0" err="1">
                <a:latin typeface="Times New Roman" panose="02020603050405020304" pitchFamily="18" charset="0"/>
                <a:ea typeface="Times New Roman" panose="02020603050405020304" pitchFamily="18" charset="0"/>
              </a:rPr>
              <a:t>sinh</a:t>
            </a:r>
            <a:r>
              <a:rPr lang="vi-VN" sz="1800" i="1" spc="-20" dirty="0">
                <a:effectLst/>
                <a:latin typeface="Times New Roman" panose="02020603050405020304" pitchFamily="18" charset="0"/>
                <a:ea typeface="Times New Roman" panose="02020603050405020304" pitchFamily="18" charset="0"/>
              </a:rPr>
              <a:t> </a:t>
            </a:r>
            <a:r>
              <a:rPr lang="vi-VN" sz="1800" i="1" dirty="0">
                <a:effectLst/>
                <a:latin typeface="Times New Roman" panose="02020603050405020304" pitchFamily="18" charset="0"/>
                <a:ea typeface="Times New Roman" panose="02020603050405020304" pitchFamily="18" charset="0"/>
              </a:rPr>
              <a:t>đăng</a:t>
            </a:r>
            <a:r>
              <a:rPr lang="vi-VN" sz="1800" i="1" spc="-15" dirty="0">
                <a:effectLst/>
                <a:latin typeface="Times New Roman" panose="02020603050405020304" pitchFamily="18" charset="0"/>
                <a:ea typeface="Times New Roman" panose="02020603050405020304" pitchFamily="18" charset="0"/>
              </a:rPr>
              <a:t> </a:t>
            </a:r>
            <a:r>
              <a:rPr lang="vi-VN" sz="1800" i="1" spc="-25" dirty="0">
                <a:effectLst/>
                <a:latin typeface="Times New Roman" panose="02020603050405020304" pitchFamily="18" charset="0"/>
                <a:ea typeface="Times New Roman" panose="02020603050405020304" pitchFamily="18" charset="0"/>
              </a:rPr>
              <a:t>kí</a:t>
            </a:r>
            <a:endParaRPr lang="en-US" dirty="0"/>
          </a:p>
        </p:txBody>
      </p:sp>
      <p:pic>
        <p:nvPicPr>
          <p:cNvPr id="2" name="Picture 1"/>
          <p:cNvPicPr>
            <a:picLocks noChangeAspect="1"/>
          </p:cNvPicPr>
          <p:nvPr/>
        </p:nvPicPr>
        <p:blipFill>
          <a:blip r:embed="rId2"/>
          <a:stretch>
            <a:fillRect/>
          </a:stretch>
        </p:blipFill>
        <p:spPr>
          <a:xfrm>
            <a:off x="2528710" y="1393239"/>
            <a:ext cx="10359622" cy="4889785"/>
          </a:xfrm>
          <a:prstGeom prst="rect">
            <a:avLst/>
          </a:prstGeom>
        </p:spPr>
      </p:pic>
    </p:spTree>
    <p:extLst>
      <p:ext uri="{BB962C8B-B14F-4D97-AF65-F5344CB8AC3E}">
        <p14:creationId xmlns:p14="http://schemas.microsoft.com/office/powerpoint/2010/main" val="1537730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898E416-7B28-FEB6-2CB4-C045413AE4DB}"/>
              </a:ext>
            </a:extLst>
          </p:cNvPr>
          <p:cNvSpPr txBox="1"/>
          <p:nvPr/>
        </p:nvSpPr>
        <p:spPr>
          <a:xfrm>
            <a:off x="722488" y="832934"/>
            <a:ext cx="3296356" cy="461665"/>
          </a:xfrm>
          <a:prstGeom prst="rect">
            <a:avLst/>
          </a:prstGeom>
          <a:noFill/>
        </p:spPr>
        <p:txBody>
          <a:bodyPr wrap="square">
            <a:spAutoFit/>
          </a:bodyPr>
          <a:lstStyle/>
          <a:p>
            <a:pPr lvl="2"/>
            <a:r>
              <a:rPr lang="vi-VN" sz="2400">
                <a:latin typeface="+mj-lt"/>
              </a:rPr>
              <a:t>Biểu đồ tuần tự</a:t>
            </a:r>
            <a:endParaRPr lang="en-US" sz="2400">
              <a:latin typeface="+mj-lt"/>
            </a:endParaRPr>
          </a:p>
        </p:txBody>
      </p:sp>
      <p:sp>
        <p:nvSpPr>
          <p:cNvPr id="6" name="TextBox 5">
            <a:extLst>
              <a:ext uri="{FF2B5EF4-FFF2-40B4-BE49-F238E27FC236}">
                <a16:creationId xmlns:a16="http://schemas.microsoft.com/office/drawing/2014/main" id="{E89004AC-932C-C686-14A4-B7EA60E367B0}"/>
              </a:ext>
            </a:extLst>
          </p:cNvPr>
          <p:cNvSpPr txBox="1"/>
          <p:nvPr/>
        </p:nvSpPr>
        <p:spPr>
          <a:xfrm>
            <a:off x="5362222" y="7196116"/>
            <a:ext cx="7315200" cy="369332"/>
          </a:xfrm>
          <a:prstGeom prst="rect">
            <a:avLst/>
          </a:prstGeom>
          <a:noFill/>
        </p:spPr>
        <p:txBody>
          <a:bodyPr wrap="square">
            <a:spAutoFit/>
          </a:bodyPr>
          <a:lstStyle/>
          <a:p>
            <a:r>
              <a:rPr lang="vi-VN" sz="1800" i="1" dirty="0">
                <a:effectLst/>
                <a:latin typeface="Times New Roman" panose="02020603050405020304" pitchFamily="18" charset="0"/>
                <a:ea typeface="Times New Roman" panose="02020603050405020304" pitchFamily="18" charset="0"/>
              </a:rPr>
              <a:t>Biểu</a:t>
            </a:r>
            <a:r>
              <a:rPr lang="vi-VN" sz="1800" i="1" spc="-15" dirty="0">
                <a:effectLst/>
                <a:latin typeface="Times New Roman" panose="02020603050405020304" pitchFamily="18" charset="0"/>
                <a:ea typeface="Times New Roman" panose="02020603050405020304" pitchFamily="18" charset="0"/>
              </a:rPr>
              <a:t> </a:t>
            </a:r>
            <a:r>
              <a:rPr lang="vi-VN" sz="1800" i="1" dirty="0">
                <a:effectLst/>
                <a:latin typeface="Times New Roman" panose="02020603050405020304" pitchFamily="18" charset="0"/>
                <a:ea typeface="Times New Roman" panose="02020603050405020304" pitchFamily="18" charset="0"/>
              </a:rPr>
              <a:t>đồ</a:t>
            </a:r>
            <a:r>
              <a:rPr lang="vi-VN" sz="1800" i="1" spc="-15" dirty="0">
                <a:effectLst/>
                <a:latin typeface="Times New Roman" panose="02020603050405020304" pitchFamily="18" charset="0"/>
                <a:ea typeface="Times New Roman" panose="02020603050405020304" pitchFamily="18" charset="0"/>
              </a:rPr>
              <a:t> </a:t>
            </a:r>
            <a:r>
              <a:rPr lang="vi-VN" sz="1800" i="1" dirty="0">
                <a:effectLst/>
                <a:latin typeface="Times New Roman" panose="02020603050405020304" pitchFamily="18" charset="0"/>
                <a:ea typeface="Times New Roman" panose="02020603050405020304" pitchFamily="18" charset="0"/>
              </a:rPr>
              <a:t>tuần</a:t>
            </a:r>
            <a:r>
              <a:rPr lang="vi-VN" sz="1800" i="1" spc="-15" dirty="0">
                <a:effectLst/>
                <a:latin typeface="Times New Roman" panose="02020603050405020304" pitchFamily="18" charset="0"/>
                <a:ea typeface="Times New Roman" panose="02020603050405020304" pitchFamily="18" charset="0"/>
              </a:rPr>
              <a:t> </a:t>
            </a:r>
            <a:r>
              <a:rPr lang="vi-VN" sz="1800" i="1" dirty="0">
                <a:effectLst/>
                <a:latin typeface="Times New Roman" panose="02020603050405020304" pitchFamily="18" charset="0"/>
                <a:ea typeface="Times New Roman" panose="02020603050405020304" pitchFamily="18" charset="0"/>
              </a:rPr>
              <a:t>tự</a:t>
            </a:r>
            <a:r>
              <a:rPr lang="vi-VN" sz="1800" i="1" spc="-10" dirty="0">
                <a:effectLst/>
                <a:latin typeface="Times New Roman" panose="02020603050405020304" pitchFamily="18" charset="0"/>
                <a:ea typeface="Times New Roman" panose="02020603050405020304" pitchFamily="18" charset="0"/>
              </a:rPr>
              <a:t> </a:t>
            </a:r>
            <a:r>
              <a:rPr lang="en-US" i="1" dirty="0" err="1">
                <a:latin typeface="Times New Roman" panose="02020603050405020304" pitchFamily="18" charset="0"/>
                <a:ea typeface="Times New Roman" panose="02020603050405020304" pitchFamily="18" charset="0"/>
              </a:rPr>
              <a:t>học</a:t>
            </a:r>
            <a:r>
              <a:rPr lang="en-US" i="1" dirty="0">
                <a:latin typeface="Times New Roman" panose="02020603050405020304" pitchFamily="18" charset="0"/>
                <a:ea typeface="Times New Roman" panose="02020603050405020304" pitchFamily="18" charset="0"/>
              </a:rPr>
              <a:t> </a:t>
            </a:r>
            <a:r>
              <a:rPr lang="en-US" i="1" dirty="0" err="1">
                <a:latin typeface="Times New Roman" panose="02020603050405020304" pitchFamily="18" charset="0"/>
                <a:ea typeface="Times New Roman" panose="02020603050405020304" pitchFamily="18" charset="0"/>
              </a:rPr>
              <a:t>sinh</a:t>
            </a:r>
            <a:r>
              <a:rPr lang="vi-VN" sz="1800" i="1" spc="-5" dirty="0">
                <a:effectLst/>
                <a:latin typeface="Times New Roman" panose="02020603050405020304" pitchFamily="18" charset="0"/>
                <a:ea typeface="Times New Roman" panose="02020603050405020304" pitchFamily="18" charset="0"/>
              </a:rPr>
              <a:t> </a:t>
            </a:r>
            <a:r>
              <a:rPr lang="vi-VN" sz="1800" i="1" dirty="0">
                <a:effectLst/>
                <a:latin typeface="Times New Roman" panose="02020603050405020304" pitchFamily="18" charset="0"/>
                <a:ea typeface="Times New Roman" panose="02020603050405020304" pitchFamily="18" charset="0"/>
              </a:rPr>
              <a:t>xem</a:t>
            </a:r>
            <a:r>
              <a:rPr lang="vi-VN" sz="1800" i="1" spc="-15" dirty="0">
                <a:effectLst/>
                <a:latin typeface="Times New Roman" panose="02020603050405020304" pitchFamily="18" charset="0"/>
                <a:ea typeface="Times New Roman" panose="02020603050405020304" pitchFamily="18" charset="0"/>
              </a:rPr>
              <a:t> </a:t>
            </a:r>
            <a:r>
              <a:rPr lang="vi-VN" sz="1800" i="1" dirty="0">
                <a:effectLst/>
                <a:latin typeface="Times New Roman" panose="02020603050405020304" pitchFamily="18" charset="0"/>
                <a:ea typeface="Times New Roman" panose="02020603050405020304" pitchFamily="18" charset="0"/>
              </a:rPr>
              <a:t>thông</a:t>
            </a:r>
            <a:r>
              <a:rPr lang="vi-VN" sz="1800" i="1" spc="-15" dirty="0">
                <a:effectLst/>
                <a:latin typeface="Times New Roman" panose="02020603050405020304" pitchFamily="18" charset="0"/>
                <a:ea typeface="Times New Roman" panose="02020603050405020304" pitchFamily="18" charset="0"/>
              </a:rPr>
              <a:t> </a:t>
            </a:r>
            <a:r>
              <a:rPr lang="vi-VN" sz="1800" i="1" dirty="0">
                <a:effectLst/>
                <a:latin typeface="Times New Roman" panose="02020603050405020304" pitchFamily="18" charset="0"/>
                <a:ea typeface="Times New Roman" panose="02020603050405020304" pitchFamily="18" charset="0"/>
              </a:rPr>
              <a:t>tin</a:t>
            </a:r>
            <a:r>
              <a:rPr lang="vi-VN" sz="1800" i="1" spc="-15" dirty="0">
                <a:effectLst/>
                <a:latin typeface="Times New Roman" panose="02020603050405020304" pitchFamily="18" charset="0"/>
                <a:ea typeface="Times New Roman" panose="02020603050405020304" pitchFamily="18" charset="0"/>
              </a:rPr>
              <a:t> </a:t>
            </a:r>
            <a:r>
              <a:rPr lang="vi-VN" sz="1800" i="1" spc="-10" dirty="0">
                <a:effectLst/>
                <a:latin typeface="Times New Roman" panose="02020603050405020304" pitchFamily="18" charset="0"/>
                <a:ea typeface="Times New Roman" panose="02020603050405020304" pitchFamily="18" charset="0"/>
              </a:rPr>
              <a:t>ngành</a:t>
            </a:r>
            <a:endParaRPr lang="en-US" dirty="0"/>
          </a:p>
        </p:txBody>
      </p:sp>
      <p:pic>
        <p:nvPicPr>
          <p:cNvPr id="2" name="Picture 1"/>
          <p:cNvPicPr>
            <a:picLocks noChangeAspect="1"/>
          </p:cNvPicPr>
          <p:nvPr/>
        </p:nvPicPr>
        <p:blipFill>
          <a:blip r:embed="rId2"/>
          <a:stretch>
            <a:fillRect/>
          </a:stretch>
        </p:blipFill>
        <p:spPr>
          <a:xfrm>
            <a:off x="2040673" y="1514474"/>
            <a:ext cx="10370633" cy="5365827"/>
          </a:xfrm>
          <a:prstGeom prst="rect">
            <a:avLst/>
          </a:prstGeom>
        </p:spPr>
      </p:pic>
    </p:spTree>
    <p:extLst>
      <p:ext uri="{BB962C8B-B14F-4D97-AF65-F5344CB8AC3E}">
        <p14:creationId xmlns:p14="http://schemas.microsoft.com/office/powerpoint/2010/main" val="28758791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0DABF1-34F7-6C8E-AE66-D9186137177C}"/>
              </a:ext>
            </a:extLst>
          </p:cNvPr>
          <p:cNvSpPr txBox="1"/>
          <p:nvPr/>
        </p:nvSpPr>
        <p:spPr>
          <a:xfrm>
            <a:off x="485421" y="753912"/>
            <a:ext cx="3296356" cy="461665"/>
          </a:xfrm>
          <a:prstGeom prst="rect">
            <a:avLst/>
          </a:prstGeom>
          <a:noFill/>
        </p:spPr>
        <p:txBody>
          <a:bodyPr wrap="square">
            <a:spAutoFit/>
          </a:bodyPr>
          <a:lstStyle/>
          <a:p>
            <a:pPr lvl="2"/>
            <a:r>
              <a:rPr lang="vi-VN" sz="2400">
                <a:latin typeface="+mj-lt"/>
              </a:rPr>
              <a:t>Biểu đồ tuần tự</a:t>
            </a:r>
            <a:endParaRPr lang="en-US" sz="2400">
              <a:latin typeface="+mj-lt"/>
            </a:endParaRPr>
          </a:p>
        </p:txBody>
      </p:sp>
      <p:sp>
        <p:nvSpPr>
          <p:cNvPr id="5" name="TextBox 4">
            <a:extLst>
              <a:ext uri="{FF2B5EF4-FFF2-40B4-BE49-F238E27FC236}">
                <a16:creationId xmlns:a16="http://schemas.microsoft.com/office/drawing/2014/main" id="{E51772B4-4F56-1C19-93EA-552A6205972D}"/>
              </a:ext>
            </a:extLst>
          </p:cNvPr>
          <p:cNvSpPr txBox="1"/>
          <p:nvPr/>
        </p:nvSpPr>
        <p:spPr>
          <a:xfrm>
            <a:off x="4866612" y="7162697"/>
            <a:ext cx="7315200" cy="369332"/>
          </a:xfrm>
          <a:prstGeom prst="rect">
            <a:avLst/>
          </a:prstGeom>
          <a:noFill/>
        </p:spPr>
        <p:txBody>
          <a:bodyPr wrap="square">
            <a:spAutoFit/>
          </a:bodyPr>
          <a:lstStyle/>
          <a:p>
            <a:r>
              <a:rPr lang="vi-VN" sz="1800" i="1" dirty="0">
                <a:effectLst/>
                <a:latin typeface="Times New Roman" panose="02020603050405020304" pitchFamily="18" charset="0"/>
                <a:ea typeface="Times New Roman" panose="02020603050405020304" pitchFamily="18" charset="0"/>
              </a:rPr>
              <a:t>Biểu</a:t>
            </a:r>
            <a:r>
              <a:rPr lang="vi-VN" sz="1800" i="1" spc="-5" dirty="0">
                <a:effectLst/>
                <a:latin typeface="Times New Roman" panose="02020603050405020304" pitchFamily="18" charset="0"/>
                <a:ea typeface="Times New Roman" panose="02020603050405020304" pitchFamily="18" charset="0"/>
              </a:rPr>
              <a:t> </a:t>
            </a:r>
            <a:r>
              <a:rPr lang="vi-VN" sz="1800" i="1" dirty="0">
                <a:effectLst/>
                <a:latin typeface="Times New Roman" panose="02020603050405020304" pitchFamily="18" charset="0"/>
                <a:ea typeface="Times New Roman" panose="02020603050405020304" pitchFamily="18" charset="0"/>
              </a:rPr>
              <a:t>đồ</a:t>
            </a:r>
            <a:r>
              <a:rPr lang="vi-VN" sz="1800" i="1" spc="-20" dirty="0">
                <a:effectLst/>
                <a:latin typeface="Times New Roman" panose="02020603050405020304" pitchFamily="18" charset="0"/>
                <a:ea typeface="Times New Roman" panose="02020603050405020304" pitchFamily="18" charset="0"/>
              </a:rPr>
              <a:t> </a:t>
            </a:r>
            <a:r>
              <a:rPr lang="vi-VN" sz="1800" i="1" dirty="0">
                <a:effectLst/>
                <a:latin typeface="Times New Roman" panose="02020603050405020304" pitchFamily="18" charset="0"/>
                <a:ea typeface="Times New Roman" panose="02020603050405020304" pitchFamily="18" charset="0"/>
              </a:rPr>
              <a:t>tuần</a:t>
            </a:r>
            <a:r>
              <a:rPr lang="vi-VN" sz="1800" i="1" spc="-15" dirty="0">
                <a:effectLst/>
                <a:latin typeface="Times New Roman" panose="02020603050405020304" pitchFamily="18" charset="0"/>
                <a:ea typeface="Times New Roman" panose="02020603050405020304" pitchFamily="18" charset="0"/>
              </a:rPr>
              <a:t> </a:t>
            </a:r>
            <a:r>
              <a:rPr lang="vi-VN" sz="1800" i="1" dirty="0">
                <a:effectLst/>
                <a:latin typeface="Times New Roman" panose="02020603050405020304" pitchFamily="18" charset="0"/>
                <a:ea typeface="Times New Roman" panose="02020603050405020304" pitchFamily="18" charset="0"/>
              </a:rPr>
              <a:t>tự</a:t>
            </a:r>
            <a:r>
              <a:rPr lang="vi-VN" sz="1800" i="1" spc="-25" dirty="0">
                <a:effectLst/>
                <a:latin typeface="Times New Roman" panose="02020603050405020304" pitchFamily="18" charset="0"/>
                <a:ea typeface="Times New Roman" panose="02020603050405020304" pitchFamily="18" charset="0"/>
              </a:rPr>
              <a:t> </a:t>
            </a:r>
            <a:r>
              <a:rPr lang="en-US" i="1" dirty="0" err="1">
                <a:latin typeface="Times New Roman" panose="02020603050405020304" pitchFamily="18" charset="0"/>
                <a:ea typeface="Times New Roman" panose="02020603050405020304" pitchFamily="18" charset="0"/>
              </a:rPr>
              <a:t>học</a:t>
            </a:r>
            <a:r>
              <a:rPr lang="en-US" i="1" dirty="0">
                <a:latin typeface="Times New Roman" panose="02020603050405020304" pitchFamily="18" charset="0"/>
                <a:ea typeface="Times New Roman" panose="02020603050405020304" pitchFamily="18" charset="0"/>
              </a:rPr>
              <a:t> </a:t>
            </a:r>
            <a:r>
              <a:rPr lang="en-US" i="1" dirty="0" err="1">
                <a:latin typeface="Times New Roman" panose="02020603050405020304" pitchFamily="18" charset="0"/>
                <a:ea typeface="Times New Roman" panose="02020603050405020304" pitchFamily="18" charset="0"/>
              </a:rPr>
              <a:t>sinh</a:t>
            </a:r>
            <a:r>
              <a:rPr lang="vi-VN" sz="1800" i="1" spc="-5" dirty="0">
                <a:effectLst/>
                <a:latin typeface="Times New Roman" panose="02020603050405020304" pitchFamily="18" charset="0"/>
                <a:ea typeface="Times New Roman" panose="02020603050405020304" pitchFamily="18" charset="0"/>
              </a:rPr>
              <a:t> </a:t>
            </a:r>
            <a:r>
              <a:rPr lang="vi-VN" sz="1800" i="1" dirty="0">
                <a:effectLst/>
                <a:latin typeface="Times New Roman" panose="02020603050405020304" pitchFamily="18" charset="0"/>
                <a:ea typeface="Times New Roman" panose="02020603050405020304" pitchFamily="18" charset="0"/>
              </a:rPr>
              <a:t>kiểm</a:t>
            </a:r>
            <a:r>
              <a:rPr lang="vi-VN" sz="1800" i="1" spc="-10" dirty="0">
                <a:effectLst/>
                <a:latin typeface="Times New Roman" panose="02020603050405020304" pitchFamily="18" charset="0"/>
                <a:ea typeface="Times New Roman" panose="02020603050405020304" pitchFamily="18" charset="0"/>
              </a:rPr>
              <a:t> </a:t>
            </a:r>
            <a:r>
              <a:rPr lang="vi-VN" sz="1800" i="1" dirty="0">
                <a:effectLst/>
                <a:latin typeface="Times New Roman" panose="02020603050405020304" pitchFamily="18" charset="0"/>
                <a:ea typeface="Times New Roman" panose="02020603050405020304" pitchFamily="18" charset="0"/>
              </a:rPr>
              <a:t>tra</a:t>
            </a:r>
            <a:r>
              <a:rPr lang="vi-VN" sz="1800" i="1" spc="-15" dirty="0">
                <a:effectLst/>
                <a:latin typeface="Times New Roman" panose="02020603050405020304" pitchFamily="18" charset="0"/>
                <a:ea typeface="Times New Roman" panose="02020603050405020304" pitchFamily="18" charset="0"/>
              </a:rPr>
              <a:t> </a:t>
            </a:r>
            <a:r>
              <a:rPr lang="vi-VN" sz="1800" i="1" dirty="0">
                <a:effectLst/>
                <a:latin typeface="Times New Roman" panose="02020603050405020304" pitchFamily="18" charset="0"/>
                <a:ea typeface="Times New Roman" panose="02020603050405020304" pitchFamily="18" charset="0"/>
              </a:rPr>
              <a:t>ngành</a:t>
            </a:r>
            <a:r>
              <a:rPr lang="vi-VN" sz="1800" i="1" spc="-20" dirty="0">
                <a:effectLst/>
                <a:latin typeface="Times New Roman" panose="02020603050405020304" pitchFamily="18" charset="0"/>
                <a:ea typeface="Times New Roman" panose="02020603050405020304" pitchFamily="18" charset="0"/>
              </a:rPr>
              <a:t> </a:t>
            </a:r>
            <a:r>
              <a:rPr lang="vi-VN" sz="1800" i="1" dirty="0">
                <a:effectLst/>
                <a:latin typeface="Times New Roman" panose="02020603050405020304" pitchFamily="18" charset="0"/>
                <a:ea typeface="Times New Roman" panose="02020603050405020304" pitchFamily="18" charset="0"/>
              </a:rPr>
              <a:t>phù</a:t>
            </a:r>
            <a:r>
              <a:rPr lang="vi-VN" sz="1800" i="1" spc="-15" dirty="0">
                <a:effectLst/>
                <a:latin typeface="Times New Roman" panose="02020603050405020304" pitchFamily="18" charset="0"/>
                <a:ea typeface="Times New Roman" panose="02020603050405020304" pitchFamily="18" charset="0"/>
              </a:rPr>
              <a:t> </a:t>
            </a:r>
            <a:r>
              <a:rPr lang="vi-VN" sz="1800" i="1" spc="-25" dirty="0">
                <a:effectLst/>
                <a:latin typeface="Times New Roman" panose="02020603050405020304" pitchFamily="18" charset="0"/>
                <a:ea typeface="Times New Roman" panose="02020603050405020304" pitchFamily="18" charset="0"/>
              </a:rPr>
              <a:t>hợp</a:t>
            </a:r>
            <a:endParaRPr lang="en-US" dirty="0"/>
          </a:p>
        </p:txBody>
      </p:sp>
      <p:pic>
        <p:nvPicPr>
          <p:cNvPr id="4" name="Picture 3"/>
          <p:cNvPicPr>
            <a:picLocks noChangeAspect="1"/>
          </p:cNvPicPr>
          <p:nvPr/>
        </p:nvPicPr>
        <p:blipFill>
          <a:blip r:embed="rId2"/>
          <a:stretch>
            <a:fillRect/>
          </a:stretch>
        </p:blipFill>
        <p:spPr>
          <a:xfrm>
            <a:off x="1360449" y="1262063"/>
            <a:ext cx="11731083" cy="5900634"/>
          </a:xfrm>
          <a:prstGeom prst="rect">
            <a:avLst/>
          </a:prstGeom>
        </p:spPr>
      </p:pic>
    </p:spTree>
    <p:extLst>
      <p:ext uri="{BB962C8B-B14F-4D97-AF65-F5344CB8AC3E}">
        <p14:creationId xmlns:p14="http://schemas.microsoft.com/office/powerpoint/2010/main" val="534105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0DABF1-34F7-6C8E-AE66-D9186137177C}"/>
              </a:ext>
            </a:extLst>
          </p:cNvPr>
          <p:cNvSpPr txBox="1"/>
          <p:nvPr/>
        </p:nvSpPr>
        <p:spPr>
          <a:xfrm>
            <a:off x="485421" y="753912"/>
            <a:ext cx="3296356" cy="461665"/>
          </a:xfrm>
          <a:prstGeom prst="rect">
            <a:avLst/>
          </a:prstGeom>
          <a:noFill/>
        </p:spPr>
        <p:txBody>
          <a:bodyPr wrap="square">
            <a:spAutoFit/>
          </a:bodyPr>
          <a:lstStyle/>
          <a:p>
            <a:pPr lvl="2"/>
            <a:r>
              <a:rPr lang="vi-VN" sz="2400">
                <a:latin typeface="+mj-lt"/>
              </a:rPr>
              <a:t>Biểu đồ tuần tự</a:t>
            </a:r>
            <a:endParaRPr lang="en-US" sz="2400">
              <a:latin typeface="+mj-lt"/>
            </a:endParaRPr>
          </a:p>
        </p:txBody>
      </p:sp>
      <p:sp>
        <p:nvSpPr>
          <p:cNvPr id="5" name="TextBox 4">
            <a:extLst>
              <a:ext uri="{FF2B5EF4-FFF2-40B4-BE49-F238E27FC236}">
                <a16:creationId xmlns:a16="http://schemas.microsoft.com/office/drawing/2014/main" id="{E51772B4-4F56-1C19-93EA-552A6205972D}"/>
              </a:ext>
            </a:extLst>
          </p:cNvPr>
          <p:cNvSpPr txBox="1"/>
          <p:nvPr/>
        </p:nvSpPr>
        <p:spPr>
          <a:xfrm>
            <a:off x="4465169" y="6892389"/>
            <a:ext cx="7315200" cy="369332"/>
          </a:xfrm>
          <a:prstGeom prst="rect">
            <a:avLst/>
          </a:prstGeom>
          <a:noFill/>
        </p:spPr>
        <p:txBody>
          <a:bodyPr wrap="square">
            <a:spAutoFit/>
          </a:bodyPr>
          <a:lstStyle/>
          <a:p>
            <a:r>
              <a:rPr lang="vi-VN" sz="1800" i="1" dirty="0">
                <a:effectLst/>
                <a:latin typeface="Times New Roman" panose="02020603050405020304" pitchFamily="18" charset="0"/>
                <a:ea typeface="Times New Roman" panose="02020603050405020304" pitchFamily="18" charset="0"/>
              </a:rPr>
              <a:t>Biểu</a:t>
            </a:r>
            <a:r>
              <a:rPr lang="vi-VN" sz="1800" i="1" spc="-5" dirty="0">
                <a:effectLst/>
                <a:latin typeface="Times New Roman" panose="02020603050405020304" pitchFamily="18" charset="0"/>
                <a:ea typeface="Times New Roman" panose="02020603050405020304" pitchFamily="18" charset="0"/>
              </a:rPr>
              <a:t> </a:t>
            </a:r>
            <a:r>
              <a:rPr lang="vi-VN" sz="1800" i="1" dirty="0">
                <a:effectLst/>
                <a:latin typeface="Times New Roman" panose="02020603050405020304" pitchFamily="18" charset="0"/>
                <a:ea typeface="Times New Roman" panose="02020603050405020304" pitchFamily="18" charset="0"/>
              </a:rPr>
              <a:t>đồ</a:t>
            </a:r>
            <a:r>
              <a:rPr lang="vi-VN" sz="1800" i="1" spc="-20" dirty="0">
                <a:effectLst/>
                <a:latin typeface="Times New Roman" panose="02020603050405020304" pitchFamily="18" charset="0"/>
                <a:ea typeface="Times New Roman" panose="02020603050405020304" pitchFamily="18" charset="0"/>
              </a:rPr>
              <a:t> </a:t>
            </a:r>
            <a:r>
              <a:rPr lang="vi-VN" sz="1800" i="1" dirty="0">
                <a:effectLst/>
                <a:latin typeface="Times New Roman" panose="02020603050405020304" pitchFamily="18" charset="0"/>
                <a:ea typeface="Times New Roman" panose="02020603050405020304" pitchFamily="18" charset="0"/>
              </a:rPr>
              <a:t>tuần</a:t>
            </a:r>
            <a:r>
              <a:rPr lang="vi-VN" sz="1800" i="1" spc="-15" dirty="0">
                <a:effectLst/>
                <a:latin typeface="Times New Roman" panose="02020603050405020304" pitchFamily="18" charset="0"/>
                <a:ea typeface="Times New Roman" panose="02020603050405020304" pitchFamily="18" charset="0"/>
              </a:rPr>
              <a:t> </a:t>
            </a:r>
            <a:r>
              <a:rPr lang="vi-VN" sz="1800" i="1" dirty="0">
                <a:effectLst/>
                <a:latin typeface="Times New Roman" panose="02020603050405020304" pitchFamily="18" charset="0"/>
                <a:ea typeface="Times New Roman" panose="02020603050405020304" pitchFamily="18" charset="0"/>
              </a:rPr>
              <a:t>tự</a:t>
            </a:r>
            <a:r>
              <a:rPr lang="vi-VN" sz="1800" i="1" spc="-25" dirty="0">
                <a:effectLst/>
                <a:latin typeface="Times New Roman" panose="02020603050405020304" pitchFamily="18" charset="0"/>
                <a:ea typeface="Times New Roman" panose="02020603050405020304" pitchFamily="18" charset="0"/>
              </a:rPr>
              <a:t> </a:t>
            </a:r>
            <a:r>
              <a:rPr lang="en-US" i="1" dirty="0" err="1">
                <a:latin typeface="Times New Roman" panose="02020603050405020304" pitchFamily="18" charset="0"/>
                <a:ea typeface="Times New Roman" panose="02020603050405020304" pitchFamily="18" charset="0"/>
              </a:rPr>
              <a:t>học</a:t>
            </a:r>
            <a:r>
              <a:rPr lang="en-US" i="1" dirty="0">
                <a:latin typeface="Times New Roman" panose="02020603050405020304" pitchFamily="18" charset="0"/>
                <a:ea typeface="Times New Roman" panose="02020603050405020304" pitchFamily="18" charset="0"/>
              </a:rPr>
              <a:t> </a:t>
            </a:r>
            <a:r>
              <a:rPr lang="en-US" i="1" dirty="0" err="1">
                <a:latin typeface="Times New Roman" panose="02020603050405020304" pitchFamily="18" charset="0"/>
                <a:ea typeface="Times New Roman" panose="02020603050405020304" pitchFamily="18" charset="0"/>
              </a:rPr>
              <a:t>sinh</a:t>
            </a:r>
            <a:r>
              <a:rPr lang="vi-VN" sz="1800" i="1" spc="-5" dirty="0">
                <a:effectLst/>
                <a:latin typeface="Times New Roman" panose="02020603050405020304" pitchFamily="18" charset="0"/>
                <a:ea typeface="Times New Roman" panose="02020603050405020304" pitchFamily="18" charset="0"/>
              </a:rPr>
              <a:t> </a:t>
            </a:r>
            <a:r>
              <a:rPr lang="en-US" i="1" dirty="0" err="1">
                <a:latin typeface="Times New Roman" panose="02020603050405020304" pitchFamily="18" charset="0"/>
                <a:ea typeface="Times New Roman" panose="02020603050405020304" pitchFamily="18" charset="0"/>
              </a:rPr>
              <a:t>gửi</a:t>
            </a:r>
            <a:r>
              <a:rPr lang="en-US" i="1" dirty="0">
                <a:latin typeface="Times New Roman" panose="02020603050405020304" pitchFamily="18" charset="0"/>
                <a:ea typeface="Times New Roman" panose="02020603050405020304" pitchFamily="18" charset="0"/>
              </a:rPr>
              <a:t> </a:t>
            </a:r>
            <a:r>
              <a:rPr lang="en-US" i="1" dirty="0" err="1">
                <a:latin typeface="Times New Roman" panose="02020603050405020304" pitchFamily="18" charset="0"/>
                <a:ea typeface="Times New Roman" panose="02020603050405020304" pitchFamily="18" charset="0"/>
              </a:rPr>
              <a:t>câu</a:t>
            </a:r>
            <a:r>
              <a:rPr lang="en-US" i="1" dirty="0">
                <a:latin typeface="Times New Roman" panose="02020603050405020304" pitchFamily="18" charset="0"/>
                <a:ea typeface="Times New Roman" panose="02020603050405020304" pitchFamily="18" charset="0"/>
              </a:rPr>
              <a:t> </a:t>
            </a:r>
            <a:r>
              <a:rPr lang="en-US" i="1" dirty="0" err="1">
                <a:latin typeface="Times New Roman" panose="02020603050405020304" pitchFamily="18" charset="0"/>
                <a:ea typeface="Times New Roman" panose="02020603050405020304" pitchFamily="18" charset="0"/>
              </a:rPr>
              <a:t>hỏi</a:t>
            </a:r>
            <a:r>
              <a:rPr lang="en-US" i="1" dirty="0">
                <a:latin typeface="Times New Roman" panose="02020603050405020304" pitchFamily="18" charset="0"/>
                <a:ea typeface="Times New Roman" panose="02020603050405020304" pitchFamily="18" charset="0"/>
              </a:rPr>
              <a:t> </a:t>
            </a:r>
            <a:r>
              <a:rPr lang="en-US" i="1" dirty="0" err="1">
                <a:latin typeface="Times New Roman" panose="02020603050405020304" pitchFamily="18" charset="0"/>
                <a:ea typeface="Times New Roman" panose="02020603050405020304" pitchFamily="18" charset="0"/>
              </a:rPr>
              <a:t>cần</a:t>
            </a:r>
            <a:r>
              <a:rPr lang="en-US" i="1" dirty="0">
                <a:latin typeface="Times New Roman" panose="02020603050405020304" pitchFamily="18" charset="0"/>
                <a:ea typeface="Times New Roman" panose="02020603050405020304" pitchFamily="18" charset="0"/>
              </a:rPr>
              <a:t> </a:t>
            </a:r>
            <a:r>
              <a:rPr lang="en-US" i="1" dirty="0" err="1">
                <a:latin typeface="Times New Roman" panose="02020603050405020304" pitchFamily="18" charset="0"/>
                <a:ea typeface="Times New Roman" panose="02020603050405020304" pitchFamily="18" charset="0"/>
              </a:rPr>
              <a:t>tư</a:t>
            </a:r>
            <a:r>
              <a:rPr lang="en-US" i="1" dirty="0">
                <a:latin typeface="Times New Roman" panose="02020603050405020304" pitchFamily="18" charset="0"/>
                <a:ea typeface="Times New Roman" panose="02020603050405020304" pitchFamily="18" charset="0"/>
              </a:rPr>
              <a:t> </a:t>
            </a:r>
            <a:r>
              <a:rPr lang="en-US" i="1" dirty="0" err="1">
                <a:latin typeface="Times New Roman" panose="02020603050405020304" pitchFamily="18" charset="0"/>
                <a:ea typeface="Times New Roman" panose="02020603050405020304" pitchFamily="18" charset="0"/>
              </a:rPr>
              <a:t>vấn</a:t>
            </a:r>
            <a:endParaRPr lang="en-US" dirty="0"/>
          </a:p>
        </p:txBody>
      </p:sp>
      <p:pic>
        <p:nvPicPr>
          <p:cNvPr id="3" name="Picture 2"/>
          <p:cNvPicPr>
            <a:picLocks noChangeAspect="1"/>
          </p:cNvPicPr>
          <p:nvPr/>
        </p:nvPicPr>
        <p:blipFill>
          <a:blip r:embed="rId2"/>
          <a:stretch>
            <a:fillRect/>
          </a:stretch>
        </p:blipFill>
        <p:spPr>
          <a:xfrm>
            <a:off x="2359378" y="1215577"/>
            <a:ext cx="8879507" cy="5676812"/>
          </a:xfrm>
          <a:prstGeom prst="rect">
            <a:avLst/>
          </a:prstGeom>
        </p:spPr>
      </p:pic>
    </p:spTree>
    <p:extLst>
      <p:ext uri="{BB962C8B-B14F-4D97-AF65-F5344CB8AC3E}">
        <p14:creationId xmlns:p14="http://schemas.microsoft.com/office/powerpoint/2010/main" val="486395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BD5DD2-9681-903E-6F21-0AD97EE2C162}"/>
              </a:ext>
            </a:extLst>
          </p:cNvPr>
          <p:cNvSpPr txBox="1"/>
          <p:nvPr/>
        </p:nvSpPr>
        <p:spPr>
          <a:xfrm>
            <a:off x="293509" y="753912"/>
            <a:ext cx="3838223" cy="461665"/>
          </a:xfrm>
          <a:prstGeom prst="rect">
            <a:avLst/>
          </a:prstGeom>
          <a:noFill/>
        </p:spPr>
        <p:txBody>
          <a:bodyPr wrap="square">
            <a:spAutoFit/>
          </a:bodyPr>
          <a:lstStyle/>
          <a:p>
            <a:pPr lvl="2"/>
            <a:r>
              <a:rPr lang="vi-VN" sz="2400" i="1">
                <a:latin typeface="+mj-lt"/>
              </a:rPr>
              <a:t>Biểu đồ hoạt động</a:t>
            </a:r>
            <a:endParaRPr lang="en-US" sz="2400">
              <a:latin typeface="+mj-lt"/>
            </a:endParaRPr>
          </a:p>
        </p:txBody>
      </p:sp>
      <p:pic>
        <p:nvPicPr>
          <p:cNvPr id="3" name="Image 60">
            <a:extLst>
              <a:ext uri="{FF2B5EF4-FFF2-40B4-BE49-F238E27FC236}">
                <a16:creationId xmlns:a16="http://schemas.microsoft.com/office/drawing/2014/main" id="{6162AED5-CB89-EA37-6C12-DFA0E8DC06B5}"/>
              </a:ext>
            </a:extLst>
          </p:cNvPr>
          <p:cNvPicPr>
            <a:picLocks/>
          </p:cNvPicPr>
          <p:nvPr/>
        </p:nvPicPr>
        <p:blipFill>
          <a:blip r:embed="rId2" cstate="print"/>
          <a:stretch>
            <a:fillRect/>
          </a:stretch>
        </p:blipFill>
        <p:spPr>
          <a:xfrm>
            <a:off x="2325509" y="1215577"/>
            <a:ext cx="9663289" cy="5787389"/>
          </a:xfrm>
          <a:prstGeom prst="rect">
            <a:avLst/>
          </a:prstGeom>
        </p:spPr>
      </p:pic>
      <p:sp>
        <p:nvSpPr>
          <p:cNvPr id="6" name="TextBox 5">
            <a:extLst>
              <a:ext uri="{FF2B5EF4-FFF2-40B4-BE49-F238E27FC236}">
                <a16:creationId xmlns:a16="http://schemas.microsoft.com/office/drawing/2014/main" id="{927E1E9A-BDE0-7866-AD2D-2D2EE0AB0CB1}"/>
              </a:ext>
            </a:extLst>
          </p:cNvPr>
          <p:cNvSpPr txBox="1"/>
          <p:nvPr/>
        </p:nvSpPr>
        <p:spPr>
          <a:xfrm>
            <a:off x="4978400" y="7116044"/>
            <a:ext cx="7315200" cy="369332"/>
          </a:xfrm>
          <a:prstGeom prst="rect">
            <a:avLst/>
          </a:prstGeom>
          <a:noFill/>
        </p:spPr>
        <p:txBody>
          <a:bodyPr wrap="square">
            <a:spAutoFit/>
          </a:bodyPr>
          <a:lstStyle/>
          <a:p>
            <a:r>
              <a:rPr lang="vi-VN" sz="1800" i="1" dirty="0">
                <a:effectLst/>
                <a:latin typeface="Times New Roman" panose="02020603050405020304" pitchFamily="18" charset="0"/>
                <a:ea typeface="Times New Roman" panose="02020603050405020304" pitchFamily="18" charset="0"/>
              </a:rPr>
              <a:t>Biểu</a:t>
            </a:r>
            <a:r>
              <a:rPr lang="vi-VN" sz="1800" i="1" spc="-10" dirty="0">
                <a:effectLst/>
                <a:latin typeface="Times New Roman" panose="02020603050405020304" pitchFamily="18" charset="0"/>
                <a:ea typeface="Times New Roman" panose="02020603050405020304" pitchFamily="18" charset="0"/>
              </a:rPr>
              <a:t> </a:t>
            </a:r>
            <a:r>
              <a:rPr lang="vi-VN" sz="1800" i="1" dirty="0">
                <a:effectLst/>
                <a:latin typeface="Times New Roman" panose="02020603050405020304" pitchFamily="18" charset="0"/>
                <a:ea typeface="Times New Roman" panose="02020603050405020304" pitchFamily="18" charset="0"/>
              </a:rPr>
              <a:t>đồ</a:t>
            </a:r>
            <a:r>
              <a:rPr lang="vi-VN" sz="1800" i="1" spc="-25" dirty="0">
                <a:effectLst/>
                <a:latin typeface="Times New Roman" panose="02020603050405020304" pitchFamily="18" charset="0"/>
                <a:ea typeface="Times New Roman" panose="02020603050405020304" pitchFamily="18" charset="0"/>
              </a:rPr>
              <a:t> </a:t>
            </a:r>
            <a:r>
              <a:rPr lang="vi-VN" sz="1800" i="1" dirty="0">
                <a:effectLst/>
                <a:latin typeface="Times New Roman" panose="02020603050405020304" pitchFamily="18" charset="0"/>
                <a:ea typeface="Times New Roman" panose="02020603050405020304" pitchFamily="18" charset="0"/>
              </a:rPr>
              <a:t>hoạt</a:t>
            </a:r>
            <a:r>
              <a:rPr lang="vi-VN" sz="1800" i="1" spc="-10" dirty="0">
                <a:effectLst/>
                <a:latin typeface="Times New Roman" panose="02020603050405020304" pitchFamily="18" charset="0"/>
                <a:ea typeface="Times New Roman" panose="02020603050405020304" pitchFamily="18" charset="0"/>
              </a:rPr>
              <a:t> </a:t>
            </a:r>
            <a:r>
              <a:rPr lang="vi-VN" sz="1800" i="1" dirty="0">
                <a:effectLst/>
                <a:latin typeface="Times New Roman" panose="02020603050405020304" pitchFamily="18" charset="0"/>
                <a:ea typeface="Times New Roman" panose="02020603050405020304" pitchFamily="18" charset="0"/>
              </a:rPr>
              <a:t>động</a:t>
            </a:r>
            <a:r>
              <a:rPr lang="vi-VN" sz="1800" i="1" spc="-25" dirty="0">
                <a:effectLst/>
                <a:latin typeface="Times New Roman" panose="02020603050405020304" pitchFamily="18" charset="0"/>
                <a:ea typeface="Times New Roman" panose="02020603050405020304" pitchFamily="18" charset="0"/>
              </a:rPr>
              <a:t> </a:t>
            </a:r>
            <a:r>
              <a:rPr lang="vi-VN" sz="1800" i="1" dirty="0">
                <a:effectLst/>
                <a:latin typeface="Times New Roman" panose="02020603050405020304" pitchFamily="18" charset="0"/>
                <a:ea typeface="Times New Roman" panose="02020603050405020304" pitchFamily="18" charset="0"/>
              </a:rPr>
              <a:t>sinh</a:t>
            </a:r>
            <a:r>
              <a:rPr lang="vi-VN" sz="1800" i="1" spc="-25" dirty="0">
                <a:effectLst/>
                <a:latin typeface="Times New Roman" panose="02020603050405020304" pitchFamily="18" charset="0"/>
                <a:ea typeface="Times New Roman" panose="02020603050405020304" pitchFamily="18" charset="0"/>
              </a:rPr>
              <a:t> </a:t>
            </a:r>
            <a:r>
              <a:rPr lang="vi-VN" sz="1800" i="1" dirty="0">
                <a:effectLst/>
                <a:latin typeface="Times New Roman" panose="02020603050405020304" pitchFamily="18" charset="0"/>
                <a:ea typeface="Times New Roman" panose="02020603050405020304" pitchFamily="18" charset="0"/>
              </a:rPr>
              <a:t>viên</a:t>
            </a:r>
            <a:r>
              <a:rPr lang="vi-VN" sz="1800" i="1" spc="-10" dirty="0">
                <a:effectLst/>
                <a:latin typeface="Times New Roman" panose="02020603050405020304" pitchFamily="18" charset="0"/>
                <a:ea typeface="Times New Roman" panose="02020603050405020304" pitchFamily="18" charset="0"/>
              </a:rPr>
              <a:t> </a:t>
            </a:r>
            <a:r>
              <a:rPr lang="vi-VN" sz="1800" i="1" dirty="0">
                <a:effectLst/>
                <a:latin typeface="Times New Roman" panose="02020603050405020304" pitchFamily="18" charset="0"/>
                <a:ea typeface="Times New Roman" panose="02020603050405020304" pitchFamily="18" charset="0"/>
              </a:rPr>
              <a:t>điền</a:t>
            </a:r>
            <a:r>
              <a:rPr lang="vi-VN" sz="1800" i="1" spc="-15" dirty="0">
                <a:effectLst/>
                <a:latin typeface="Times New Roman" panose="02020603050405020304" pitchFamily="18" charset="0"/>
                <a:ea typeface="Times New Roman" panose="02020603050405020304" pitchFamily="18" charset="0"/>
              </a:rPr>
              <a:t> </a:t>
            </a:r>
            <a:r>
              <a:rPr lang="vi-VN" sz="1800" i="1" dirty="0">
                <a:effectLst/>
                <a:latin typeface="Times New Roman" panose="02020603050405020304" pitchFamily="18" charset="0"/>
                <a:ea typeface="Times New Roman" panose="02020603050405020304" pitchFamily="18" charset="0"/>
              </a:rPr>
              <a:t>khảo</a:t>
            </a:r>
            <a:r>
              <a:rPr lang="vi-VN" sz="1800" i="1" spc="-20" dirty="0">
                <a:effectLst/>
                <a:latin typeface="Times New Roman" panose="02020603050405020304" pitchFamily="18" charset="0"/>
                <a:ea typeface="Times New Roman" panose="02020603050405020304" pitchFamily="18" charset="0"/>
              </a:rPr>
              <a:t> </a:t>
            </a:r>
            <a:r>
              <a:rPr lang="vi-VN" sz="1800" i="1" spc="-25" dirty="0">
                <a:effectLst/>
                <a:latin typeface="Times New Roman" panose="02020603050405020304" pitchFamily="18" charset="0"/>
                <a:ea typeface="Times New Roman" panose="02020603050405020304" pitchFamily="18" charset="0"/>
              </a:rPr>
              <a:t>sát</a:t>
            </a:r>
            <a:endParaRPr lang="en-US" dirty="0"/>
          </a:p>
        </p:txBody>
      </p:sp>
    </p:spTree>
    <p:extLst>
      <p:ext uri="{BB962C8B-B14F-4D97-AF65-F5344CB8AC3E}">
        <p14:creationId xmlns:p14="http://schemas.microsoft.com/office/powerpoint/2010/main" val="20805181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61">
            <a:extLst>
              <a:ext uri="{FF2B5EF4-FFF2-40B4-BE49-F238E27FC236}">
                <a16:creationId xmlns:a16="http://schemas.microsoft.com/office/drawing/2014/main" id="{08F11A93-124F-C74E-7254-2960E40E4F46}"/>
              </a:ext>
            </a:extLst>
          </p:cNvPr>
          <p:cNvPicPr>
            <a:picLocks/>
          </p:cNvPicPr>
          <p:nvPr/>
        </p:nvPicPr>
        <p:blipFill>
          <a:blip r:embed="rId2" cstate="print"/>
          <a:stretch>
            <a:fillRect/>
          </a:stretch>
        </p:blipFill>
        <p:spPr>
          <a:xfrm>
            <a:off x="2415820" y="1174315"/>
            <a:ext cx="8974667" cy="5850953"/>
          </a:xfrm>
          <a:prstGeom prst="rect">
            <a:avLst/>
          </a:prstGeom>
        </p:spPr>
      </p:pic>
      <p:sp>
        <p:nvSpPr>
          <p:cNvPr id="3" name="TextBox 2">
            <a:extLst>
              <a:ext uri="{FF2B5EF4-FFF2-40B4-BE49-F238E27FC236}">
                <a16:creationId xmlns:a16="http://schemas.microsoft.com/office/drawing/2014/main" id="{1F1493B3-276D-CC9E-B0B0-0A7AACA3737B}"/>
              </a:ext>
            </a:extLst>
          </p:cNvPr>
          <p:cNvSpPr txBox="1"/>
          <p:nvPr/>
        </p:nvSpPr>
        <p:spPr>
          <a:xfrm>
            <a:off x="327376" y="523079"/>
            <a:ext cx="3838223" cy="461665"/>
          </a:xfrm>
          <a:prstGeom prst="rect">
            <a:avLst/>
          </a:prstGeom>
          <a:noFill/>
        </p:spPr>
        <p:txBody>
          <a:bodyPr wrap="square">
            <a:spAutoFit/>
          </a:bodyPr>
          <a:lstStyle/>
          <a:p>
            <a:pPr lvl="2"/>
            <a:r>
              <a:rPr lang="vi-VN" sz="2400" i="1">
                <a:latin typeface="+mj-lt"/>
              </a:rPr>
              <a:t>Biểu đồ hoạt động</a:t>
            </a:r>
            <a:endParaRPr lang="en-US" sz="2400">
              <a:latin typeface="+mj-lt"/>
            </a:endParaRPr>
          </a:p>
        </p:txBody>
      </p:sp>
      <p:sp>
        <p:nvSpPr>
          <p:cNvPr id="5" name="TextBox 4">
            <a:extLst>
              <a:ext uri="{FF2B5EF4-FFF2-40B4-BE49-F238E27FC236}">
                <a16:creationId xmlns:a16="http://schemas.microsoft.com/office/drawing/2014/main" id="{574C686E-F1EE-135A-9243-23F48DD79C3F}"/>
              </a:ext>
            </a:extLst>
          </p:cNvPr>
          <p:cNvSpPr txBox="1"/>
          <p:nvPr/>
        </p:nvSpPr>
        <p:spPr>
          <a:xfrm>
            <a:off x="5644444" y="7244856"/>
            <a:ext cx="7315200" cy="369332"/>
          </a:xfrm>
          <a:prstGeom prst="rect">
            <a:avLst/>
          </a:prstGeom>
          <a:noFill/>
        </p:spPr>
        <p:txBody>
          <a:bodyPr wrap="square">
            <a:spAutoFit/>
          </a:bodyPr>
          <a:lstStyle/>
          <a:p>
            <a:r>
              <a:rPr lang="vi-VN" sz="1800" i="1" dirty="0">
                <a:effectLst/>
                <a:latin typeface="Times New Roman" panose="02020603050405020304" pitchFamily="18" charset="0"/>
                <a:ea typeface="Times New Roman" panose="02020603050405020304" pitchFamily="18" charset="0"/>
              </a:rPr>
              <a:t>Biểu</a:t>
            </a:r>
            <a:r>
              <a:rPr lang="vi-VN" sz="1800" i="1" spc="-20" dirty="0">
                <a:effectLst/>
                <a:latin typeface="Times New Roman" panose="02020603050405020304" pitchFamily="18" charset="0"/>
                <a:ea typeface="Times New Roman" panose="02020603050405020304" pitchFamily="18" charset="0"/>
              </a:rPr>
              <a:t> </a:t>
            </a:r>
            <a:r>
              <a:rPr lang="vi-VN" sz="1800" i="1" dirty="0">
                <a:effectLst/>
                <a:latin typeface="Times New Roman" panose="02020603050405020304" pitchFamily="18" charset="0"/>
                <a:ea typeface="Times New Roman" panose="02020603050405020304" pitchFamily="18" charset="0"/>
              </a:rPr>
              <a:t>đồ</a:t>
            </a:r>
            <a:r>
              <a:rPr lang="vi-VN" sz="1800" i="1" spc="-15" dirty="0">
                <a:effectLst/>
                <a:latin typeface="Times New Roman" panose="02020603050405020304" pitchFamily="18" charset="0"/>
                <a:ea typeface="Times New Roman" panose="02020603050405020304" pitchFamily="18" charset="0"/>
              </a:rPr>
              <a:t> </a:t>
            </a:r>
            <a:r>
              <a:rPr lang="vi-VN" sz="1800" i="1" dirty="0">
                <a:effectLst/>
                <a:latin typeface="Times New Roman" panose="02020603050405020304" pitchFamily="18" charset="0"/>
                <a:ea typeface="Times New Roman" panose="02020603050405020304" pitchFamily="18" charset="0"/>
              </a:rPr>
              <a:t>hoạt</a:t>
            </a:r>
            <a:r>
              <a:rPr lang="vi-VN" sz="1800" i="1" spc="-10" dirty="0">
                <a:effectLst/>
                <a:latin typeface="Times New Roman" panose="02020603050405020304" pitchFamily="18" charset="0"/>
                <a:ea typeface="Times New Roman" panose="02020603050405020304" pitchFamily="18" charset="0"/>
              </a:rPr>
              <a:t> </a:t>
            </a:r>
            <a:r>
              <a:rPr lang="vi-VN" sz="1800" i="1" dirty="0">
                <a:effectLst/>
                <a:latin typeface="Times New Roman" panose="02020603050405020304" pitchFamily="18" charset="0"/>
                <a:ea typeface="Times New Roman" panose="02020603050405020304" pitchFamily="18" charset="0"/>
              </a:rPr>
              <a:t>động</a:t>
            </a:r>
            <a:r>
              <a:rPr lang="vi-VN" sz="1800" i="1" spc="-20" dirty="0">
                <a:effectLst/>
                <a:latin typeface="Times New Roman" panose="02020603050405020304" pitchFamily="18" charset="0"/>
                <a:ea typeface="Times New Roman" panose="02020603050405020304" pitchFamily="18" charset="0"/>
              </a:rPr>
              <a:t> </a:t>
            </a:r>
            <a:r>
              <a:rPr lang="vi-VN" sz="1800" i="1" dirty="0">
                <a:effectLst/>
                <a:latin typeface="Times New Roman" panose="02020603050405020304" pitchFamily="18" charset="0"/>
                <a:ea typeface="Times New Roman" panose="02020603050405020304" pitchFamily="18" charset="0"/>
              </a:rPr>
              <a:t>tư</a:t>
            </a:r>
            <a:r>
              <a:rPr lang="vi-VN" sz="1800" i="1" spc="-20" dirty="0">
                <a:effectLst/>
                <a:latin typeface="Times New Roman" panose="02020603050405020304" pitchFamily="18" charset="0"/>
                <a:ea typeface="Times New Roman" panose="02020603050405020304" pitchFamily="18" charset="0"/>
              </a:rPr>
              <a:t> </a:t>
            </a:r>
            <a:r>
              <a:rPr lang="vi-VN" sz="1800" i="1" spc="-25" dirty="0">
                <a:effectLst/>
                <a:latin typeface="Times New Roman" panose="02020603050405020304" pitchFamily="18" charset="0"/>
                <a:ea typeface="Times New Roman" panose="02020603050405020304" pitchFamily="18" charset="0"/>
              </a:rPr>
              <a:t>vấn</a:t>
            </a:r>
            <a:endParaRPr lang="en-US" dirty="0"/>
          </a:p>
        </p:txBody>
      </p:sp>
    </p:spTree>
    <p:extLst>
      <p:ext uri="{BB962C8B-B14F-4D97-AF65-F5344CB8AC3E}">
        <p14:creationId xmlns:p14="http://schemas.microsoft.com/office/powerpoint/2010/main" val="16661013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62">
            <a:extLst>
              <a:ext uri="{FF2B5EF4-FFF2-40B4-BE49-F238E27FC236}">
                <a16:creationId xmlns:a16="http://schemas.microsoft.com/office/drawing/2014/main" id="{557F0AAC-80C0-B818-EE57-990185236068}"/>
              </a:ext>
            </a:extLst>
          </p:cNvPr>
          <p:cNvPicPr>
            <a:picLocks/>
          </p:cNvPicPr>
          <p:nvPr/>
        </p:nvPicPr>
        <p:blipFill>
          <a:blip r:embed="rId2" cstate="print"/>
          <a:stretch>
            <a:fillRect/>
          </a:stretch>
        </p:blipFill>
        <p:spPr>
          <a:xfrm>
            <a:off x="2957689" y="1059555"/>
            <a:ext cx="7591779" cy="5999168"/>
          </a:xfrm>
          <a:prstGeom prst="rect">
            <a:avLst/>
          </a:prstGeom>
        </p:spPr>
      </p:pic>
      <p:sp>
        <p:nvSpPr>
          <p:cNvPr id="7" name="TextBox 6">
            <a:extLst>
              <a:ext uri="{FF2B5EF4-FFF2-40B4-BE49-F238E27FC236}">
                <a16:creationId xmlns:a16="http://schemas.microsoft.com/office/drawing/2014/main" id="{36551CC9-1FE3-764B-72C5-B5EC8D1CE47B}"/>
              </a:ext>
            </a:extLst>
          </p:cNvPr>
          <p:cNvSpPr txBox="1"/>
          <p:nvPr/>
        </p:nvSpPr>
        <p:spPr>
          <a:xfrm>
            <a:off x="451556" y="690222"/>
            <a:ext cx="7315200" cy="369332"/>
          </a:xfrm>
          <a:prstGeom prst="rect">
            <a:avLst/>
          </a:prstGeom>
          <a:noFill/>
        </p:spPr>
        <p:txBody>
          <a:bodyPr wrap="square">
            <a:spAutoFit/>
          </a:bodyPr>
          <a:lstStyle/>
          <a:p>
            <a:pPr lvl="2"/>
            <a:r>
              <a:rPr lang="vi-VN" sz="1800" i="1">
                <a:latin typeface="+mj-lt"/>
              </a:rPr>
              <a:t>Biểu đồ hoạt động</a:t>
            </a:r>
            <a:endParaRPr lang="en-US" sz="1800">
              <a:latin typeface="+mj-lt"/>
            </a:endParaRPr>
          </a:p>
        </p:txBody>
      </p:sp>
      <p:sp>
        <p:nvSpPr>
          <p:cNvPr id="9" name="TextBox 8">
            <a:extLst>
              <a:ext uri="{FF2B5EF4-FFF2-40B4-BE49-F238E27FC236}">
                <a16:creationId xmlns:a16="http://schemas.microsoft.com/office/drawing/2014/main" id="{22816342-04B9-5B02-6FA1-314B85081BD2}"/>
              </a:ext>
            </a:extLst>
          </p:cNvPr>
          <p:cNvSpPr txBox="1"/>
          <p:nvPr/>
        </p:nvSpPr>
        <p:spPr>
          <a:xfrm>
            <a:off x="4109156" y="7170046"/>
            <a:ext cx="7315200" cy="369332"/>
          </a:xfrm>
          <a:prstGeom prst="rect">
            <a:avLst/>
          </a:prstGeom>
          <a:noFill/>
        </p:spPr>
        <p:txBody>
          <a:bodyPr wrap="square">
            <a:spAutoFit/>
          </a:bodyPr>
          <a:lstStyle/>
          <a:p>
            <a:r>
              <a:rPr lang="vi-VN" sz="1800" i="1" dirty="0">
                <a:effectLst/>
                <a:latin typeface="Times New Roman" panose="02020603050405020304" pitchFamily="18" charset="0"/>
                <a:ea typeface="Times New Roman" panose="02020603050405020304" pitchFamily="18" charset="0"/>
              </a:rPr>
              <a:t>Biểu</a:t>
            </a:r>
            <a:r>
              <a:rPr lang="vi-VN" sz="1800" i="1" spc="-15" dirty="0">
                <a:effectLst/>
                <a:latin typeface="Times New Roman" panose="02020603050405020304" pitchFamily="18" charset="0"/>
                <a:ea typeface="Times New Roman" panose="02020603050405020304" pitchFamily="18" charset="0"/>
              </a:rPr>
              <a:t> </a:t>
            </a:r>
            <a:r>
              <a:rPr lang="vi-VN" sz="1800" i="1" dirty="0">
                <a:effectLst/>
                <a:latin typeface="Times New Roman" panose="02020603050405020304" pitchFamily="18" charset="0"/>
                <a:ea typeface="Times New Roman" panose="02020603050405020304" pitchFamily="18" charset="0"/>
              </a:rPr>
              <a:t>đồ</a:t>
            </a:r>
            <a:r>
              <a:rPr lang="vi-VN" sz="1800" i="1" spc="-15" dirty="0">
                <a:effectLst/>
                <a:latin typeface="Times New Roman" panose="02020603050405020304" pitchFamily="18" charset="0"/>
                <a:ea typeface="Times New Roman" panose="02020603050405020304" pitchFamily="18" charset="0"/>
              </a:rPr>
              <a:t> </a:t>
            </a:r>
            <a:r>
              <a:rPr lang="vi-VN" sz="1800" i="1" dirty="0">
                <a:effectLst/>
                <a:latin typeface="Times New Roman" panose="02020603050405020304" pitchFamily="18" charset="0"/>
                <a:ea typeface="Times New Roman" panose="02020603050405020304" pitchFamily="18" charset="0"/>
              </a:rPr>
              <a:t>hoạt</a:t>
            </a:r>
            <a:r>
              <a:rPr lang="vi-VN" sz="1800" i="1" spc="-15" dirty="0">
                <a:effectLst/>
                <a:latin typeface="Times New Roman" panose="02020603050405020304" pitchFamily="18" charset="0"/>
                <a:ea typeface="Times New Roman" panose="02020603050405020304" pitchFamily="18" charset="0"/>
              </a:rPr>
              <a:t> </a:t>
            </a:r>
            <a:r>
              <a:rPr lang="vi-VN" sz="1800" i="1" dirty="0">
                <a:effectLst/>
                <a:latin typeface="Times New Roman" panose="02020603050405020304" pitchFamily="18" charset="0"/>
                <a:ea typeface="Times New Roman" panose="02020603050405020304" pitchFamily="18" charset="0"/>
              </a:rPr>
              <a:t>động</a:t>
            </a:r>
            <a:r>
              <a:rPr lang="vi-VN" sz="1800" i="1" spc="-15" dirty="0">
                <a:effectLst/>
                <a:latin typeface="Times New Roman" panose="02020603050405020304" pitchFamily="18" charset="0"/>
                <a:ea typeface="Times New Roman" panose="02020603050405020304" pitchFamily="18" charset="0"/>
              </a:rPr>
              <a:t> </a:t>
            </a:r>
            <a:r>
              <a:rPr lang="vi-VN" sz="1800" i="1" dirty="0">
                <a:effectLst/>
                <a:latin typeface="Times New Roman" panose="02020603050405020304" pitchFamily="18" charset="0"/>
                <a:ea typeface="Times New Roman" panose="02020603050405020304" pitchFamily="18" charset="0"/>
              </a:rPr>
              <a:t>quản</a:t>
            </a:r>
            <a:r>
              <a:rPr lang="vi-VN" sz="1800" i="1" spc="-20" dirty="0">
                <a:effectLst/>
                <a:latin typeface="Times New Roman" panose="02020603050405020304" pitchFamily="18" charset="0"/>
                <a:ea typeface="Times New Roman" panose="02020603050405020304" pitchFamily="18" charset="0"/>
              </a:rPr>
              <a:t> </a:t>
            </a:r>
            <a:r>
              <a:rPr lang="vi-VN" sz="1800" i="1" dirty="0">
                <a:effectLst/>
                <a:latin typeface="Times New Roman" panose="02020603050405020304" pitchFamily="18" charset="0"/>
                <a:ea typeface="Times New Roman" panose="02020603050405020304" pitchFamily="18" charset="0"/>
              </a:rPr>
              <a:t>trị</a:t>
            </a:r>
            <a:r>
              <a:rPr lang="vi-VN" sz="1800" i="1" spc="-5" dirty="0">
                <a:effectLst/>
                <a:latin typeface="Times New Roman" panose="02020603050405020304" pitchFamily="18" charset="0"/>
                <a:ea typeface="Times New Roman" panose="02020603050405020304" pitchFamily="18" charset="0"/>
              </a:rPr>
              <a:t> </a:t>
            </a:r>
            <a:r>
              <a:rPr lang="vi-VN" sz="1800" i="1" dirty="0">
                <a:effectLst/>
                <a:latin typeface="Times New Roman" panose="02020603050405020304" pitchFamily="18" charset="0"/>
                <a:ea typeface="Times New Roman" panose="02020603050405020304" pitchFamily="18" charset="0"/>
              </a:rPr>
              <a:t>viên</a:t>
            </a:r>
            <a:r>
              <a:rPr lang="vi-VN" sz="1800" i="1" spc="-15" dirty="0">
                <a:effectLst/>
                <a:latin typeface="Times New Roman" panose="02020603050405020304" pitchFamily="18" charset="0"/>
                <a:ea typeface="Times New Roman" panose="02020603050405020304" pitchFamily="18" charset="0"/>
              </a:rPr>
              <a:t> </a:t>
            </a:r>
            <a:r>
              <a:rPr lang="vi-VN" sz="1800" i="1" dirty="0">
                <a:effectLst/>
                <a:latin typeface="Times New Roman" panose="02020603050405020304" pitchFamily="18" charset="0"/>
                <a:ea typeface="Times New Roman" panose="02020603050405020304" pitchFamily="18" charset="0"/>
              </a:rPr>
              <a:t>cập</a:t>
            </a:r>
            <a:r>
              <a:rPr lang="vi-VN" sz="1800" i="1" spc="-15" dirty="0">
                <a:effectLst/>
                <a:latin typeface="Times New Roman" panose="02020603050405020304" pitchFamily="18" charset="0"/>
                <a:ea typeface="Times New Roman" panose="02020603050405020304" pitchFamily="18" charset="0"/>
              </a:rPr>
              <a:t> </a:t>
            </a:r>
            <a:r>
              <a:rPr lang="vi-VN" sz="1800" i="1" dirty="0">
                <a:effectLst/>
                <a:latin typeface="Times New Roman" panose="02020603050405020304" pitchFamily="18" charset="0"/>
                <a:ea typeface="Times New Roman" panose="02020603050405020304" pitchFamily="18" charset="0"/>
              </a:rPr>
              <a:t>nhật</a:t>
            </a:r>
            <a:r>
              <a:rPr lang="vi-VN" sz="1800" i="1" spc="-5" dirty="0">
                <a:effectLst/>
                <a:latin typeface="Times New Roman" panose="02020603050405020304" pitchFamily="18" charset="0"/>
                <a:ea typeface="Times New Roman" panose="02020603050405020304" pitchFamily="18" charset="0"/>
              </a:rPr>
              <a:t> </a:t>
            </a:r>
            <a:r>
              <a:rPr lang="vi-VN" sz="1800" i="1" dirty="0">
                <a:effectLst/>
                <a:latin typeface="Times New Roman" panose="02020603050405020304" pitchFamily="18" charset="0"/>
                <a:ea typeface="Times New Roman" panose="02020603050405020304" pitchFamily="18" charset="0"/>
              </a:rPr>
              <a:t>thông</a:t>
            </a:r>
            <a:r>
              <a:rPr lang="vi-VN" sz="1800" i="1" spc="-15" dirty="0">
                <a:effectLst/>
                <a:latin typeface="Times New Roman" panose="02020603050405020304" pitchFamily="18" charset="0"/>
                <a:ea typeface="Times New Roman" panose="02020603050405020304" pitchFamily="18" charset="0"/>
              </a:rPr>
              <a:t> </a:t>
            </a:r>
            <a:r>
              <a:rPr lang="vi-VN" sz="1800" i="1" spc="-25" dirty="0">
                <a:effectLst/>
                <a:latin typeface="Times New Roman" panose="02020603050405020304" pitchFamily="18" charset="0"/>
                <a:ea typeface="Times New Roman" panose="02020603050405020304" pitchFamily="18" charset="0"/>
              </a:rPr>
              <a:t>tin</a:t>
            </a:r>
            <a:endParaRPr lang="en-US" dirty="0"/>
          </a:p>
        </p:txBody>
      </p:sp>
    </p:spTree>
    <p:extLst>
      <p:ext uri="{BB962C8B-B14F-4D97-AF65-F5344CB8AC3E}">
        <p14:creationId xmlns:p14="http://schemas.microsoft.com/office/powerpoint/2010/main" val="2435706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Text 0"/>
          <p:cNvSpPr/>
          <p:nvPr/>
        </p:nvSpPr>
        <p:spPr>
          <a:xfrm>
            <a:off x="6183630" y="637937"/>
            <a:ext cx="7749540" cy="1245394"/>
          </a:xfrm>
          <a:prstGeom prst="rect">
            <a:avLst/>
          </a:prstGeom>
          <a:noFill/>
          <a:ln/>
        </p:spPr>
        <p:txBody>
          <a:bodyPr wrap="square" lIns="0" tIns="0" rIns="0" bIns="0" rtlCol="0" anchor="t"/>
          <a:lstStyle/>
          <a:p>
            <a:pPr marL="0" indent="0" algn="l">
              <a:lnSpc>
                <a:spcPts val="4900"/>
              </a:lnSpc>
              <a:buNone/>
            </a:pPr>
            <a:r>
              <a:rPr lang="en-US" sz="2400" dirty="0">
                <a:solidFill>
                  <a:srgbClr val="1B1B27"/>
                </a:solidFill>
                <a:latin typeface="Times New Roman" panose="02020603050405020304" pitchFamily="18" charset="0"/>
                <a:ea typeface="Corben" pitchFamily="34" charset="-122"/>
                <a:cs typeface="Times New Roman" panose="02020603050405020304" pitchFamily="18" charset="0"/>
              </a:rPr>
              <a:t>CHƯƠNG 3: THIẾT KẾ CƠ SỞ DỮ LIỆU</a:t>
            </a:r>
            <a:endParaRPr lang="en-US" sz="2400" dirty="0">
              <a:latin typeface="Times New Roman" panose="02020603050405020304" pitchFamily="18" charset="0"/>
              <a:cs typeface="Times New Roman" panose="02020603050405020304" pitchFamily="18" charset="0"/>
            </a:endParaRPr>
          </a:p>
        </p:txBody>
      </p:sp>
      <p:sp>
        <p:nvSpPr>
          <p:cNvPr id="4" name="Text 1"/>
          <p:cNvSpPr/>
          <p:nvPr/>
        </p:nvSpPr>
        <p:spPr>
          <a:xfrm>
            <a:off x="6183630" y="1622166"/>
            <a:ext cx="4699397" cy="373499"/>
          </a:xfrm>
          <a:prstGeom prst="rect">
            <a:avLst/>
          </a:prstGeom>
          <a:noFill/>
          <a:ln/>
        </p:spPr>
        <p:txBody>
          <a:bodyPr wrap="none" lIns="0" tIns="0" rIns="0" bIns="0" rtlCol="0" anchor="t"/>
          <a:lstStyle/>
          <a:p>
            <a:pPr marL="0" indent="0" algn="l">
              <a:lnSpc>
                <a:spcPts val="2900"/>
              </a:lnSpc>
              <a:buNone/>
            </a:pPr>
            <a:r>
              <a:rPr lang="en-US" sz="2350" dirty="0">
                <a:solidFill>
                  <a:srgbClr val="1B1B27"/>
                </a:solidFill>
                <a:latin typeface="Times New Roman" panose="02020603050405020304" pitchFamily="18" charset="0"/>
                <a:ea typeface="Corben" pitchFamily="34" charset="-122"/>
                <a:cs typeface="Times New Roman" panose="02020603050405020304" pitchFamily="18" charset="0"/>
              </a:rPr>
              <a:t>Mô hình Thực Thể Liên Kết (ERD)</a:t>
            </a:r>
            <a:endParaRPr lang="en-US" sz="2350" dirty="0">
              <a:latin typeface="Times New Roman" panose="02020603050405020304" pitchFamily="18" charset="0"/>
              <a:cs typeface="Times New Roman" panose="02020603050405020304" pitchFamily="18" charset="0"/>
            </a:endParaRPr>
          </a:p>
        </p:txBody>
      </p:sp>
      <p:sp>
        <p:nvSpPr>
          <p:cNvPr id="5" name="Text 2"/>
          <p:cNvSpPr/>
          <p:nvPr/>
        </p:nvSpPr>
        <p:spPr>
          <a:xfrm>
            <a:off x="6183630" y="2635329"/>
            <a:ext cx="7749540" cy="637223"/>
          </a:xfrm>
          <a:prstGeom prst="rect">
            <a:avLst/>
          </a:prstGeom>
          <a:noFill/>
          <a:ln/>
        </p:spPr>
        <p:txBody>
          <a:bodyPr wrap="square" lIns="0" tIns="0" rIns="0" bIns="0" rtlCol="0" anchor="t"/>
          <a:lstStyle/>
          <a:p>
            <a:pPr marL="0" indent="0" algn="l">
              <a:lnSpc>
                <a:spcPts val="2500"/>
              </a:lnSpc>
              <a:buNone/>
            </a:pPr>
            <a:r>
              <a:rPr lang="en-US" sz="1550" dirty="0">
                <a:solidFill>
                  <a:srgbClr val="404155"/>
                </a:solidFill>
                <a:latin typeface="Times New Roman" panose="02020603050405020304" pitchFamily="18" charset="0"/>
                <a:ea typeface="Nobile" pitchFamily="34" charset="-122"/>
                <a:cs typeface="Times New Roman" panose="02020603050405020304" pitchFamily="18" charset="0"/>
              </a:rPr>
              <a:t>Hệ </a:t>
            </a:r>
            <a:r>
              <a:rPr lang="en-US" sz="1550">
                <a:solidFill>
                  <a:srgbClr val="404155"/>
                </a:solidFill>
                <a:latin typeface="Times New Roman" panose="02020603050405020304" pitchFamily="18" charset="0"/>
                <a:ea typeface="Nobile" pitchFamily="34" charset="-122"/>
                <a:cs typeface="Times New Roman" panose="02020603050405020304" pitchFamily="18" charset="0"/>
              </a:rPr>
              <a:t>thống đợc </a:t>
            </a:r>
            <a:r>
              <a:rPr lang="en-US" sz="1550" dirty="0">
                <a:solidFill>
                  <a:srgbClr val="404155"/>
                </a:solidFill>
                <a:latin typeface="Times New Roman" panose="02020603050405020304" pitchFamily="18" charset="0"/>
                <a:ea typeface="Nobile" pitchFamily="34" charset="-122"/>
                <a:cs typeface="Times New Roman" panose="02020603050405020304" pitchFamily="18" charset="0"/>
              </a:rPr>
              <a:t>thiết kế với các bảng dữ liệu chính để lưu trữ thông tin sinh viên, ngành học, kết quả học tập, lịch tư vấn và tiêu chí gợi ý.</a:t>
            </a:r>
            <a:endParaRPr lang="en-US" sz="1550" dirty="0">
              <a:latin typeface="Times New Roman" panose="02020603050405020304" pitchFamily="18" charset="0"/>
              <a:cs typeface="Times New Roman" panose="02020603050405020304" pitchFamily="18" charset="0"/>
            </a:endParaRPr>
          </a:p>
        </p:txBody>
      </p:sp>
      <p:sp>
        <p:nvSpPr>
          <p:cNvPr id="6" name="Shape 3"/>
          <p:cNvSpPr/>
          <p:nvPr/>
        </p:nvSpPr>
        <p:spPr>
          <a:xfrm>
            <a:off x="10046970" y="3496627"/>
            <a:ext cx="22860" cy="4095036"/>
          </a:xfrm>
          <a:prstGeom prst="roundRect">
            <a:avLst>
              <a:gd name="adj" fmla="val 366058"/>
            </a:avLst>
          </a:prstGeom>
          <a:solidFill>
            <a:srgbClr val="B8BFDF"/>
          </a:solidFill>
          <a:ln/>
        </p:spPr>
      </p:sp>
      <p:sp>
        <p:nvSpPr>
          <p:cNvPr id="7" name="Shape 4"/>
          <p:cNvSpPr/>
          <p:nvPr/>
        </p:nvSpPr>
        <p:spPr>
          <a:xfrm>
            <a:off x="9483566" y="4385310"/>
            <a:ext cx="597694" cy="22860"/>
          </a:xfrm>
          <a:prstGeom prst="roundRect">
            <a:avLst>
              <a:gd name="adj" fmla="val 366058"/>
            </a:avLst>
          </a:prstGeom>
          <a:solidFill>
            <a:srgbClr val="B8BFDF"/>
          </a:solidFill>
          <a:ln/>
        </p:spPr>
      </p:sp>
      <p:sp>
        <p:nvSpPr>
          <p:cNvPr id="8" name="Shape 5"/>
          <p:cNvSpPr/>
          <p:nvPr/>
        </p:nvSpPr>
        <p:spPr>
          <a:xfrm>
            <a:off x="9983688" y="4322028"/>
            <a:ext cx="149423" cy="149423"/>
          </a:xfrm>
          <a:prstGeom prst="roundRect">
            <a:avLst>
              <a:gd name="adj" fmla="val 305977"/>
            </a:avLst>
          </a:prstGeom>
          <a:solidFill>
            <a:srgbClr val="4967E9"/>
          </a:solidFill>
          <a:ln/>
        </p:spPr>
      </p:sp>
      <p:sp>
        <p:nvSpPr>
          <p:cNvPr id="12" name="Shape 9"/>
          <p:cNvSpPr/>
          <p:nvPr/>
        </p:nvSpPr>
        <p:spPr>
          <a:xfrm>
            <a:off x="10035540" y="5580578"/>
            <a:ext cx="597694" cy="22860"/>
          </a:xfrm>
          <a:prstGeom prst="roundRect">
            <a:avLst>
              <a:gd name="adj" fmla="val 366058"/>
            </a:avLst>
          </a:prstGeom>
          <a:solidFill>
            <a:srgbClr val="B8BFDF"/>
          </a:solidFill>
          <a:ln/>
        </p:spPr>
      </p:sp>
      <p:sp>
        <p:nvSpPr>
          <p:cNvPr id="13" name="Shape 10"/>
          <p:cNvSpPr/>
          <p:nvPr/>
        </p:nvSpPr>
        <p:spPr>
          <a:xfrm>
            <a:off x="9983688" y="5517297"/>
            <a:ext cx="149423" cy="149423"/>
          </a:xfrm>
          <a:prstGeom prst="roundRect">
            <a:avLst>
              <a:gd name="adj" fmla="val 305977"/>
            </a:avLst>
          </a:prstGeom>
          <a:solidFill>
            <a:srgbClr val="4967E9"/>
          </a:solidFill>
          <a:ln/>
        </p:spPr>
      </p:sp>
      <p:sp>
        <p:nvSpPr>
          <p:cNvPr id="14" name="Shape 11"/>
          <p:cNvSpPr/>
          <p:nvPr/>
        </p:nvSpPr>
        <p:spPr>
          <a:xfrm>
            <a:off x="10656094" y="4691896"/>
            <a:ext cx="3277076" cy="1800344"/>
          </a:xfrm>
          <a:prstGeom prst="roundRect">
            <a:avLst>
              <a:gd name="adj" fmla="val 4648"/>
            </a:avLst>
          </a:prstGeom>
          <a:solidFill>
            <a:srgbClr val="D2D9F9"/>
          </a:solidFill>
          <a:ln w="7620">
            <a:solidFill>
              <a:srgbClr val="B8BFDF"/>
            </a:solidFill>
            <a:prstDash val="solid"/>
          </a:ln>
        </p:spPr>
      </p:sp>
      <p:sp>
        <p:nvSpPr>
          <p:cNvPr id="15" name="Text 12"/>
          <p:cNvSpPr/>
          <p:nvPr/>
        </p:nvSpPr>
        <p:spPr>
          <a:xfrm>
            <a:off x="10862905" y="4898708"/>
            <a:ext cx="2490430" cy="311348"/>
          </a:xfrm>
          <a:prstGeom prst="rect">
            <a:avLst/>
          </a:prstGeom>
          <a:noFill/>
          <a:ln/>
        </p:spPr>
        <p:txBody>
          <a:bodyPr wrap="none" lIns="0" tIns="0" rIns="0" bIns="0" rtlCol="0" anchor="t"/>
          <a:lstStyle/>
          <a:p>
            <a:pPr marL="0" indent="0" algn="l">
              <a:lnSpc>
                <a:spcPts val="2450"/>
              </a:lnSpc>
              <a:buNone/>
            </a:pPr>
            <a:r>
              <a:rPr lang="en-US" sz="1950" dirty="0">
                <a:solidFill>
                  <a:srgbClr val="404155"/>
                </a:solidFill>
                <a:latin typeface="Times New Roman" panose="02020603050405020304" pitchFamily="18" charset="0"/>
                <a:ea typeface="Corben" pitchFamily="34" charset="-122"/>
                <a:cs typeface="Times New Roman" panose="02020603050405020304" pitchFamily="18" charset="0"/>
              </a:rPr>
              <a:t>Chuẩn Hóa 2NF</a:t>
            </a:r>
            <a:endParaRPr lang="en-US" sz="1950" dirty="0">
              <a:latin typeface="Times New Roman" panose="02020603050405020304" pitchFamily="18" charset="0"/>
              <a:cs typeface="Times New Roman" panose="02020603050405020304" pitchFamily="18" charset="0"/>
            </a:endParaRPr>
          </a:p>
        </p:txBody>
      </p:sp>
      <p:sp>
        <p:nvSpPr>
          <p:cNvPr id="16" name="Text 13"/>
          <p:cNvSpPr/>
          <p:nvPr/>
        </p:nvSpPr>
        <p:spPr>
          <a:xfrm>
            <a:off x="10862905" y="5329595"/>
            <a:ext cx="2863453" cy="955834"/>
          </a:xfrm>
          <a:prstGeom prst="rect">
            <a:avLst/>
          </a:prstGeom>
          <a:noFill/>
          <a:ln/>
        </p:spPr>
        <p:txBody>
          <a:bodyPr wrap="square" lIns="0" tIns="0" rIns="0" bIns="0" rtlCol="0" anchor="t"/>
          <a:lstStyle/>
          <a:p>
            <a:pPr marL="0" indent="0" algn="l">
              <a:lnSpc>
                <a:spcPts val="2500"/>
              </a:lnSpc>
              <a:buNone/>
            </a:pPr>
            <a:r>
              <a:rPr lang="en-US" sz="1550" dirty="0">
                <a:solidFill>
                  <a:srgbClr val="404155"/>
                </a:solidFill>
                <a:latin typeface="Times New Roman" panose="02020603050405020304" pitchFamily="18" charset="0"/>
                <a:ea typeface="Nobile" pitchFamily="34" charset="-122"/>
                <a:cs typeface="Times New Roman" panose="02020603050405020304" pitchFamily="18" charset="0"/>
              </a:rPr>
              <a:t>Đảm bảo mọi thuộc tính phi khóa phụ thuộc hàm vào toàn bộ khóa chính.</a:t>
            </a:r>
            <a:endParaRPr lang="en-US" sz="1550" dirty="0">
              <a:latin typeface="Times New Roman" panose="02020603050405020304" pitchFamily="18" charset="0"/>
              <a:cs typeface="Times New Roman" panose="02020603050405020304" pitchFamily="18" charset="0"/>
            </a:endParaRPr>
          </a:p>
        </p:txBody>
      </p:sp>
      <p:sp>
        <p:nvSpPr>
          <p:cNvPr id="17" name="Shape 14"/>
          <p:cNvSpPr/>
          <p:nvPr/>
        </p:nvSpPr>
        <p:spPr>
          <a:xfrm>
            <a:off x="9483566" y="6679883"/>
            <a:ext cx="597694" cy="22860"/>
          </a:xfrm>
          <a:prstGeom prst="roundRect">
            <a:avLst>
              <a:gd name="adj" fmla="val 366058"/>
            </a:avLst>
          </a:prstGeom>
          <a:solidFill>
            <a:srgbClr val="B8BFDF"/>
          </a:solidFill>
          <a:ln/>
        </p:spPr>
      </p:sp>
      <p:sp>
        <p:nvSpPr>
          <p:cNvPr id="18" name="Shape 15"/>
          <p:cNvSpPr/>
          <p:nvPr/>
        </p:nvSpPr>
        <p:spPr>
          <a:xfrm>
            <a:off x="9983688" y="6616601"/>
            <a:ext cx="149423" cy="149423"/>
          </a:xfrm>
          <a:prstGeom prst="roundRect">
            <a:avLst>
              <a:gd name="adj" fmla="val 305977"/>
            </a:avLst>
          </a:prstGeom>
          <a:solidFill>
            <a:srgbClr val="4967E9"/>
          </a:solidFill>
          <a:ln/>
        </p:spPr>
      </p:sp>
      <p:sp>
        <p:nvSpPr>
          <p:cNvPr id="19" name="Shape 16"/>
          <p:cNvSpPr/>
          <p:nvPr/>
        </p:nvSpPr>
        <p:spPr>
          <a:xfrm>
            <a:off x="6183630" y="5791200"/>
            <a:ext cx="3277076" cy="1800344"/>
          </a:xfrm>
          <a:prstGeom prst="roundRect">
            <a:avLst>
              <a:gd name="adj" fmla="val 4648"/>
            </a:avLst>
          </a:prstGeom>
          <a:solidFill>
            <a:srgbClr val="D2D9F9"/>
          </a:solidFill>
          <a:ln w="7620">
            <a:solidFill>
              <a:srgbClr val="B8BFDF"/>
            </a:solidFill>
            <a:prstDash val="solid"/>
          </a:ln>
        </p:spPr>
      </p:sp>
      <p:sp>
        <p:nvSpPr>
          <p:cNvPr id="20" name="Text 17"/>
          <p:cNvSpPr/>
          <p:nvPr/>
        </p:nvSpPr>
        <p:spPr>
          <a:xfrm>
            <a:off x="6763464" y="5998012"/>
            <a:ext cx="2490430" cy="311348"/>
          </a:xfrm>
          <a:prstGeom prst="rect">
            <a:avLst/>
          </a:prstGeom>
          <a:noFill/>
          <a:ln/>
        </p:spPr>
        <p:txBody>
          <a:bodyPr wrap="none" lIns="0" tIns="0" rIns="0" bIns="0" rtlCol="0" anchor="t"/>
          <a:lstStyle/>
          <a:p>
            <a:pPr marL="0" indent="0" algn="r">
              <a:lnSpc>
                <a:spcPts val="2450"/>
              </a:lnSpc>
              <a:buNone/>
            </a:pPr>
            <a:r>
              <a:rPr lang="en-US" sz="1950" dirty="0">
                <a:solidFill>
                  <a:srgbClr val="404155"/>
                </a:solidFill>
                <a:latin typeface="Times New Roman" panose="02020603050405020304" pitchFamily="18" charset="0"/>
                <a:ea typeface="Corben" pitchFamily="34" charset="-122"/>
                <a:cs typeface="Times New Roman" panose="02020603050405020304" pitchFamily="18" charset="0"/>
              </a:rPr>
              <a:t>Chuẩn Hóa 3NF</a:t>
            </a:r>
            <a:endParaRPr lang="en-US" sz="1950" dirty="0">
              <a:latin typeface="Times New Roman" panose="02020603050405020304" pitchFamily="18" charset="0"/>
              <a:cs typeface="Times New Roman" panose="02020603050405020304" pitchFamily="18" charset="0"/>
            </a:endParaRPr>
          </a:p>
        </p:txBody>
      </p:sp>
      <p:sp>
        <p:nvSpPr>
          <p:cNvPr id="21" name="Text 18"/>
          <p:cNvSpPr/>
          <p:nvPr/>
        </p:nvSpPr>
        <p:spPr>
          <a:xfrm>
            <a:off x="6390442" y="6428899"/>
            <a:ext cx="2863453" cy="955834"/>
          </a:xfrm>
          <a:prstGeom prst="rect">
            <a:avLst/>
          </a:prstGeom>
          <a:noFill/>
          <a:ln/>
        </p:spPr>
        <p:txBody>
          <a:bodyPr wrap="square" lIns="0" tIns="0" rIns="0" bIns="0" rtlCol="0" anchor="t"/>
          <a:lstStyle/>
          <a:p>
            <a:pPr marL="0" indent="0" algn="r">
              <a:lnSpc>
                <a:spcPts val="2500"/>
              </a:lnSpc>
              <a:buNone/>
            </a:pPr>
            <a:r>
              <a:rPr lang="en-US" sz="1550" dirty="0">
                <a:solidFill>
                  <a:srgbClr val="404155"/>
                </a:solidFill>
                <a:latin typeface="Times New Roman" panose="02020603050405020304" pitchFamily="18" charset="0"/>
                <a:ea typeface="Nobile" pitchFamily="34" charset="-122"/>
                <a:cs typeface="Times New Roman" panose="02020603050405020304" pitchFamily="18" charset="0"/>
              </a:rPr>
              <a:t>Loại bỏ các phụ thuộc hàm bắc cầu, đảm bảo tính trực tiếp của các phụ thuộc.</a:t>
            </a:r>
            <a:endParaRPr lang="en-US" sz="1550" dirty="0">
              <a:latin typeface="Times New Roman" panose="02020603050405020304" pitchFamily="18" charset="0"/>
              <a:cs typeface="Times New Roman" panose="02020603050405020304" pitchFamily="18" charset="0"/>
            </a:endParaRPr>
          </a:p>
        </p:txBody>
      </p:sp>
      <p:pic>
        <p:nvPicPr>
          <p:cNvPr id="24" name="Picture 23">
            <a:extLst>
              <a:ext uri="{FF2B5EF4-FFF2-40B4-BE49-F238E27FC236}">
                <a16:creationId xmlns:a16="http://schemas.microsoft.com/office/drawing/2014/main" id="{AEF72AE9-E2BA-108F-3EA8-0FCCB8E53900}"/>
              </a:ext>
            </a:extLst>
          </p:cNvPr>
          <p:cNvPicPr>
            <a:picLocks noChangeAspect="1"/>
          </p:cNvPicPr>
          <p:nvPr/>
        </p:nvPicPr>
        <p:blipFill>
          <a:blip r:embed="rId3"/>
          <a:stretch>
            <a:fillRect/>
          </a:stretch>
        </p:blipFill>
        <p:spPr>
          <a:xfrm>
            <a:off x="806707" y="1334682"/>
            <a:ext cx="4876800" cy="55992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Shape 16">
            <a:extLst>
              <a:ext uri="{FF2B5EF4-FFF2-40B4-BE49-F238E27FC236}">
                <a16:creationId xmlns:a16="http://schemas.microsoft.com/office/drawing/2014/main" id="{421870B9-4A31-EA8C-C325-258F432A29CC}"/>
              </a:ext>
            </a:extLst>
          </p:cNvPr>
          <p:cNvSpPr/>
          <p:nvPr/>
        </p:nvSpPr>
        <p:spPr>
          <a:xfrm>
            <a:off x="6226700" y="3472786"/>
            <a:ext cx="3277076" cy="1800344"/>
          </a:xfrm>
          <a:prstGeom prst="roundRect">
            <a:avLst>
              <a:gd name="adj" fmla="val 4648"/>
            </a:avLst>
          </a:prstGeom>
          <a:solidFill>
            <a:srgbClr val="D2D9F9"/>
          </a:solidFill>
          <a:ln w="7620">
            <a:solidFill>
              <a:srgbClr val="B8BFDF"/>
            </a:solidFill>
            <a:prstDash val="solid"/>
          </a:ln>
        </p:spPr>
      </p:sp>
      <p:sp>
        <p:nvSpPr>
          <p:cNvPr id="9" name="Text 7">
            <a:extLst>
              <a:ext uri="{FF2B5EF4-FFF2-40B4-BE49-F238E27FC236}">
                <a16:creationId xmlns:a16="http://schemas.microsoft.com/office/drawing/2014/main" id="{CC4EF4E4-7315-A76B-44DD-89D3594BFA23}"/>
              </a:ext>
            </a:extLst>
          </p:cNvPr>
          <p:cNvSpPr/>
          <p:nvPr/>
        </p:nvSpPr>
        <p:spPr>
          <a:xfrm>
            <a:off x="6763464" y="3703439"/>
            <a:ext cx="2490430" cy="311348"/>
          </a:xfrm>
          <a:prstGeom prst="rect">
            <a:avLst/>
          </a:prstGeom>
          <a:noFill/>
          <a:ln/>
        </p:spPr>
        <p:txBody>
          <a:bodyPr wrap="none" lIns="0" tIns="0" rIns="0" bIns="0" rtlCol="0" anchor="t"/>
          <a:lstStyle/>
          <a:p>
            <a:pPr marL="0" indent="0" algn="r">
              <a:lnSpc>
                <a:spcPts val="2450"/>
              </a:lnSpc>
              <a:buNone/>
            </a:pPr>
            <a:r>
              <a:rPr lang="en-US" sz="1950" dirty="0">
                <a:solidFill>
                  <a:srgbClr val="404155"/>
                </a:solidFill>
                <a:latin typeface="Times New Roman" panose="02020603050405020304" pitchFamily="18" charset="0"/>
                <a:ea typeface="Corben" pitchFamily="34" charset="-122"/>
                <a:cs typeface="Times New Roman" panose="02020603050405020304" pitchFamily="18" charset="0"/>
              </a:rPr>
              <a:t>Chuẩn Hóa 1NF</a:t>
            </a:r>
            <a:endParaRPr lang="en-US" sz="1950" dirty="0">
              <a:latin typeface="Times New Roman" panose="02020603050405020304" pitchFamily="18" charset="0"/>
              <a:cs typeface="Times New Roman" panose="02020603050405020304" pitchFamily="18" charset="0"/>
            </a:endParaRPr>
          </a:p>
        </p:txBody>
      </p:sp>
      <p:sp>
        <p:nvSpPr>
          <p:cNvPr id="22" name="Text 8">
            <a:extLst>
              <a:ext uri="{FF2B5EF4-FFF2-40B4-BE49-F238E27FC236}">
                <a16:creationId xmlns:a16="http://schemas.microsoft.com/office/drawing/2014/main" id="{6F453F25-D40C-9535-A7D8-86BB7AB06B7F}"/>
              </a:ext>
            </a:extLst>
          </p:cNvPr>
          <p:cNvSpPr/>
          <p:nvPr/>
        </p:nvSpPr>
        <p:spPr>
          <a:xfrm>
            <a:off x="6390442" y="4134326"/>
            <a:ext cx="2863453" cy="955834"/>
          </a:xfrm>
          <a:prstGeom prst="rect">
            <a:avLst/>
          </a:prstGeom>
          <a:noFill/>
          <a:ln/>
        </p:spPr>
        <p:txBody>
          <a:bodyPr wrap="square" lIns="0" tIns="0" rIns="0" bIns="0" rtlCol="0" anchor="t"/>
          <a:lstStyle/>
          <a:p>
            <a:pPr marL="0" indent="0" algn="r">
              <a:lnSpc>
                <a:spcPts val="2500"/>
              </a:lnSpc>
              <a:buNone/>
            </a:pPr>
            <a:r>
              <a:rPr lang="en-US" sz="1550" dirty="0">
                <a:solidFill>
                  <a:srgbClr val="404155"/>
                </a:solidFill>
                <a:latin typeface="Times New Roman" panose="02020603050405020304" pitchFamily="18" charset="0"/>
                <a:ea typeface="Nobile" pitchFamily="34" charset="-122"/>
                <a:cs typeface="Times New Roman" panose="02020603050405020304" pitchFamily="18" charset="0"/>
              </a:rPr>
              <a:t>Loại bỏ các thuộc tính lặp, đảm bảo tất cả thuộc tính ở dạng đơn.</a:t>
            </a:r>
            <a:endParaRPr lang="en-US" sz="15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0"/>
          <p:cNvSpPr/>
          <p:nvPr/>
        </p:nvSpPr>
        <p:spPr>
          <a:xfrm>
            <a:off x="3243955" y="1490834"/>
            <a:ext cx="7395805" cy="588407"/>
          </a:xfrm>
          <a:prstGeom prst="rect">
            <a:avLst/>
          </a:prstGeom>
          <a:noFill/>
          <a:ln/>
        </p:spPr>
        <p:txBody>
          <a:bodyPr wrap="none" lIns="0" tIns="0" rIns="0" bIns="0" rtlCol="0" anchor="t"/>
          <a:lstStyle/>
          <a:p>
            <a:pPr marL="0" indent="0" algn="l">
              <a:lnSpc>
                <a:spcPts val="4600"/>
              </a:lnSpc>
              <a:buNone/>
            </a:pPr>
            <a:r>
              <a:rPr lang="en-US" sz="3700" dirty="0">
                <a:solidFill>
                  <a:srgbClr val="1B1B27"/>
                </a:solidFill>
                <a:latin typeface="Times New Roman" panose="02020603050405020304" pitchFamily="18" charset="0"/>
                <a:ea typeface="Corben" pitchFamily="34" charset="-122"/>
                <a:cs typeface="Times New Roman" panose="02020603050405020304" pitchFamily="18" charset="0"/>
              </a:rPr>
              <a:t>THÔNG TIN NHÓM THỰC HIỆN</a:t>
            </a:r>
            <a:endParaRPr lang="en-US" sz="3700" dirty="0">
              <a:latin typeface="Times New Roman" panose="02020603050405020304" pitchFamily="18" charset="0"/>
              <a:cs typeface="Times New Roman" panose="02020603050405020304" pitchFamily="18" charset="0"/>
            </a:endParaRPr>
          </a:p>
        </p:txBody>
      </p:sp>
      <p:sp>
        <p:nvSpPr>
          <p:cNvPr id="4" name="Shape 1"/>
          <p:cNvSpPr/>
          <p:nvPr/>
        </p:nvSpPr>
        <p:spPr>
          <a:xfrm>
            <a:off x="141277" y="3549270"/>
            <a:ext cx="4463258" cy="1545074"/>
          </a:xfrm>
          <a:prstGeom prst="roundRect">
            <a:avLst>
              <a:gd name="adj" fmla="val 5119"/>
            </a:avLst>
          </a:prstGeom>
          <a:solidFill>
            <a:srgbClr val="F9F9FF">
              <a:alpha val="95000"/>
            </a:srgbClr>
          </a:solidFill>
          <a:ln w="22860">
            <a:solidFill>
              <a:srgbClr val="B8BFDF"/>
            </a:solidFill>
            <a:prstDash val="solid"/>
          </a:ln>
        </p:spPr>
      </p:sp>
      <p:sp>
        <p:nvSpPr>
          <p:cNvPr id="5" name="Shape 2"/>
          <p:cNvSpPr/>
          <p:nvPr/>
        </p:nvSpPr>
        <p:spPr>
          <a:xfrm>
            <a:off x="295392" y="3613309"/>
            <a:ext cx="753308" cy="1499354"/>
          </a:xfrm>
          <a:prstGeom prst="roundRect">
            <a:avLst>
              <a:gd name="adj" fmla="val 6859"/>
            </a:avLst>
          </a:prstGeom>
          <a:solidFill>
            <a:srgbClr val="D2D9F9"/>
          </a:solidFill>
          <a:ln/>
        </p:spPr>
      </p:sp>
      <p:sp>
        <p:nvSpPr>
          <p:cNvPr id="6" name="Text 3"/>
          <p:cNvSpPr/>
          <p:nvPr/>
        </p:nvSpPr>
        <p:spPr>
          <a:xfrm>
            <a:off x="549829" y="4152186"/>
            <a:ext cx="282416" cy="353020"/>
          </a:xfrm>
          <a:prstGeom prst="rect">
            <a:avLst/>
          </a:prstGeom>
          <a:noFill/>
          <a:ln/>
        </p:spPr>
        <p:txBody>
          <a:bodyPr wrap="none" lIns="0" tIns="0" rIns="0" bIns="0" rtlCol="0" anchor="t"/>
          <a:lstStyle/>
          <a:p>
            <a:pPr marL="0" indent="0" algn="l">
              <a:lnSpc>
                <a:spcPts val="2200"/>
              </a:lnSpc>
              <a:buNone/>
            </a:pPr>
            <a:r>
              <a:rPr lang="en-US" sz="2200" dirty="0">
                <a:solidFill>
                  <a:srgbClr val="404155"/>
                </a:solidFill>
                <a:latin typeface="Corben" pitchFamily="34" charset="0"/>
                <a:ea typeface="Corben" pitchFamily="34" charset="-122"/>
                <a:cs typeface="Corben" pitchFamily="34" charset="-120"/>
              </a:rPr>
              <a:t>1</a:t>
            </a:r>
            <a:endParaRPr lang="en-US" sz="2200" dirty="0"/>
          </a:p>
        </p:txBody>
      </p:sp>
      <p:sp>
        <p:nvSpPr>
          <p:cNvPr id="7" name="Text 4"/>
          <p:cNvSpPr/>
          <p:nvPr/>
        </p:nvSpPr>
        <p:spPr>
          <a:xfrm>
            <a:off x="1259798" y="3767257"/>
            <a:ext cx="2354104" cy="294203"/>
          </a:xfrm>
          <a:prstGeom prst="rect">
            <a:avLst/>
          </a:prstGeom>
          <a:noFill/>
          <a:ln/>
        </p:spPr>
        <p:txBody>
          <a:bodyPr wrap="none" lIns="0" tIns="0" rIns="0" bIns="0" rtlCol="0" anchor="t"/>
          <a:lstStyle/>
          <a:p>
            <a:pPr marL="0" indent="0" algn="l">
              <a:lnSpc>
                <a:spcPts val="2300"/>
              </a:lnSpc>
              <a:buNone/>
            </a:pPr>
            <a:r>
              <a:rPr lang="en-US" sz="1850" dirty="0">
                <a:solidFill>
                  <a:srgbClr val="404155"/>
                </a:solidFill>
                <a:latin typeface="Times New Roman" panose="02020603050405020304" pitchFamily="18" charset="0"/>
                <a:ea typeface="Corben" pitchFamily="34" charset="-122"/>
                <a:cs typeface="Times New Roman" panose="02020603050405020304" pitchFamily="18" charset="0"/>
              </a:rPr>
              <a:t>Hoàng Thị Quyến</a:t>
            </a:r>
            <a:endParaRPr lang="en-US" sz="1850" dirty="0">
              <a:latin typeface="Times New Roman" panose="02020603050405020304" pitchFamily="18" charset="0"/>
              <a:cs typeface="Times New Roman" panose="02020603050405020304" pitchFamily="18" charset="0"/>
            </a:endParaRPr>
          </a:p>
        </p:txBody>
      </p:sp>
      <p:sp>
        <p:nvSpPr>
          <p:cNvPr id="8" name="Text 5"/>
          <p:cNvSpPr/>
          <p:nvPr/>
        </p:nvSpPr>
        <p:spPr>
          <a:xfrm>
            <a:off x="1259798" y="4038243"/>
            <a:ext cx="2149446" cy="234315"/>
          </a:xfrm>
          <a:prstGeom prst="rect">
            <a:avLst/>
          </a:prstGeom>
          <a:noFill/>
          <a:ln/>
        </p:spPr>
        <p:txBody>
          <a:bodyPr wrap="none" lIns="0" tIns="0" rIns="0" bIns="0" rtlCol="0" anchor="t"/>
          <a:lstStyle/>
          <a:p>
            <a:pPr marL="0" indent="0" algn="l">
              <a:lnSpc>
                <a:spcPts val="2350"/>
              </a:lnSpc>
              <a:buNone/>
            </a:pPr>
            <a:r>
              <a:rPr lang="en-US" sz="1450" dirty="0">
                <a:solidFill>
                  <a:srgbClr val="404155"/>
                </a:solidFill>
                <a:latin typeface="Times New Roman" panose="02020603050405020304" pitchFamily="18" charset="0"/>
                <a:ea typeface="Nobile" pitchFamily="34" charset="-122"/>
                <a:cs typeface="Times New Roman" panose="02020603050405020304" pitchFamily="18" charset="0"/>
              </a:rPr>
              <a:t>Lớp: K58KMT</a:t>
            </a:r>
            <a:endParaRPr lang="en-US" sz="1450" dirty="0">
              <a:latin typeface="Times New Roman" panose="02020603050405020304" pitchFamily="18" charset="0"/>
              <a:cs typeface="Times New Roman" panose="02020603050405020304" pitchFamily="18" charset="0"/>
            </a:endParaRPr>
          </a:p>
        </p:txBody>
      </p:sp>
      <p:sp>
        <p:nvSpPr>
          <p:cNvPr id="9" name="Text 6"/>
          <p:cNvSpPr/>
          <p:nvPr/>
        </p:nvSpPr>
        <p:spPr>
          <a:xfrm>
            <a:off x="1220545" y="4344894"/>
            <a:ext cx="2373636" cy="213836"/>
          </a:xfrm>
          <a:prstGeom prst="rect">
            <a:avLst/>
          </a:prstGeom>
          <a:noFill/>
          <a:ln/>
        </p:spPr>
        <p:txBody>
          <a:bodyPr wrap="none" lIns="0" tIns="0" rIns="0" bIns="0" rtlCol="0" anchor="t"/>
          <a:lstStyle/>
          <a:p>
            <a:pPr marL="0" indent="0" algn="l">
              <a:lnSpc>
                <a:spcPts val="2350"/>
              </a:lnSpc>
              <a:buNone/>
            </a:pPr>
            <a:r>
              <a:rPr lang="en-US" sz="1450" dirty="0">
                <a:solidFill>
                  <a:srgbClr val="404155"/>
                </a:solidFill>
                <a:latin typeface="Times New Roman" panose="02020603050405020304" pitchFamily="18" charset="0"/>
                <a:ea typeface="Nobile" pitchFamily="34" charset="-122"/>
                <a:cs typeface="Times New Roman" panose="02020603050405020304" pitchFamily="18" charset="0"/>
              </a:rPr>
              <a:t>MSSV: K225480106056</a:t>
            </a:r>
            <a:endParaRPr lang="en-US" sz="1450" dirty="0">
              <a:latin typeface="Times New Roman" panose="02020603050405020304" pitchFamily="18" charset="0"/>
              <a:cs typeface="Times New Roman" panose="02020603050405020304" pitchFamily="18" charset="0"/>
            </a:endParaRPr>
          </a:p>
        </p:txBody>
      </p:sp>
      <p:sp>
        <p:nvSpPr>
          <p:cNvPr id="10" name="Shape 7"/>
          <p:cNvSpPr/>
          <p:nvPr/>
        </p:nvSpPr>
        <p:spPr>
          <a:xfrm>
            <a:off x="5242652" y="3601474"/>
            <a:ext cx="3685279" cy="1507532"/>
          </a:xfrm>
          <a:prstGeom prst="roundRect">
            <a:avLst>
              <a:gd name="adj" fmla="val 5119"/>
            </a:avLst>
          </a:prstGeom>
          <a:solidFill>
            <a:srgbClr val="F9F9FF">
              <a:alpha val="95000"/>
            </a:srgbClr>
          </a:solidFill>
          <a:ln w="22860">
            <a:solidFill>
              <a:srgbClr val="B8BFDF"/>
            </a:solidFill>
            <a:prstDash val="solid"/>
          </a:ln>
        </p:spPr>
      </p:sp>
      <p:sp>
        <p:nvSpPr>
          <p:cNvPr id="11" name="Shape 8"/>
          <p:cNvSpPr/>
          <p:nvPr/>
        </p:nvSpPr>
        <p:spPr>
          <a:xfrm>
            <a:off x="5262834" y="3623222"/>
            <a:ext cx="328967" cy="1462923"/>
          </a:xfrm>
          <a:prstGeom prst="roundRect">
            <a:avLst>
              <a:gd name="adj" fmla="val 6859"/>
            </a:avLst>
          </a:prstGeom>
          <a:solidFill>
            <a:srgbClr val="D2D9F9"/>
          </a:solidFill>
          <a:ln/>
        </p:spPr>
      </p:sp>
      <p:sp>
        <p:nvSpPr>
          <p:cNvPr id="12" name="Text 9"/>
          <p:cNvSpPr/>
          <p:nvPr/>
        </p:nvSpPr>
        <p:spPr>
          <a:xfrm>
            <a:off x="5519949" y="4168537"/>
            <a:ext cx="123330" cy="344442"/>
          </a:xfrm>
          <a:prstGeom prst="rect">
            <a:avLst/>
          </a:prstGeom>
          <a:noFill/>
          <a:ln/>
        </p:spPr>
        <p:txBody>
          <a:bodyPr wrap="none" lIns="0" tIns="0" rIns="0" bIns="0" rtlCol="0" anchor="t"/>
          <a:lstStyle/>
          <a:p>
            <a:pPr marL="0" indent="0" algn="l">
              <a:lnSpc>
                <a:spcPts val="2200"/>
              </a:lnSpc>
              <a:buNone/>
            </a:pPr>
            <a:r>
              <a:rPr lang="en-US" sz="2200" dirty="0">
                <a:solidFill>
                  <a:srgbClr val="404155"/>
                </a:solidFill>
                <a:latin typeface="Corben" pitchFamily="34" charset="0"/>
                <a:ea typeface="Corben" pitchFamily="34" charset="-122"/>
                <a:cs typeface="Corben" pitchFamily="34" charset="-120"/>
              </a:rPr>
              <a:t>2</a:t>
            </a:r>
            <a:endParaRPr lang="en-US" sz="2200" dirty="0"/>
          </a:p>
        </p:txBody>
      </p:sp>
      <p:sp>
        <p:nvSpPr>
          <p:cNvPr id="13" name="Text 10"/>
          <p:cNvSpPr/>
          <p:nvPr/>
        </p:nvSpPr>
        <p:spPr>
          <a:xfrm>
            <a:off x="6229918" y="3782178"/>
            <a:ext cx="1028029" cy="287055"/>
          </a:xfrm>
          <a:prstGeom prst="rect">
            <a:avLst/>
          </a:prstGeom>
          <a:noFill/>
          <a:ln/>
        </p:spPr>
        <p:txBody>
          <a:bodyPr wrap="none" lIns="0" tIns="0" rIns="0" bIns="0" rtlCol="0" anchor="t"/>
          <a:lstStyle/>
          <a:p>
            <a:pPr marL="0" indent="0" algn="l">
              <a:lnSpc>
                <a:spcPts val="2300"/>
              </a:lnSpc>
              <a:buNone/>
            </a:pPr>
            <a:r>
              <a:rPr lang="en-US" sz="1850" dirty="0">
                <a:solidFill>
                  <a:srgbClr val="404155"/>
                </a:solidFill>
                <a:latin typeface="Times New Roman" panose="02020603050405020304" pitchFamily="18" charset="0"/>
                <a:ea typeface="Corben" pitchFamily="34" charset="-122"/>
                <a:cs typeface="Times New Roman" panose="02020603050405020304" pitchFamily="18" charset="0"/>
              </a:rPr>
              <a:t>Trương Văn Quyến</a:t>
            </a:r>
            <a:endParaRPr lang="en-US" sz="1850" dirty="0">
              <a:latin typeface="Times New Roman" panose="02020603050405020304" pitchFamily="18" charset="0"/>
              <a:cs typeface="Times New Roman" panose="02020603050405020304" pitchFamily="18" charset="0"/>
            </a:endParaRPr>
          </a:p>
        </p:txBody>
      </p:sp>
      <p:sp>
        <p:nvSpPr>
          <p:cNvPr id="14" name="Text 11"/>
          <p:cNvSpPr/>
          <p:nvPr/>
        </p:nvSpPr>
        <p:spPr>
          <a:xfrm>
            <a:off x="6259636" y="4125545"/>
            <a:ext cx="2986339" cy="294025"/>
          </a:xfrm>
          <a:prstGeom prst="rect">
            <a:avLst/>
          </a:prstGeom>
          <a:noFill/>
          <a:ln/>
        </p:spPr>
        <p:txBody>
          <a:bodyPr wrap="none" lIns="0" tIns="0" rIns="0" bIns="0" rtlCol="0" anchor="t"/>
          <a:lstStyle/>
          <a:p>
            <a:pPr marL="0" indent="0" algn="l">
              <a:lnSpc>
                <a:spcPts val="2350"/>
              </a:lnSpc>
              <a:buNone/>
            </a:pPr>
            <a:r>
              <a:rPr lang="en-US" sz="1450" dirty="0">
                <a:solidFill>
                  <a:srgbClr val="404155"/>
                </a:solidFill>
                <a:latin typeface="Times New Roman" panose="02020603050405020304" pitchFamily="18" charset="0"/>
                <a:ea typeface="Nobile" pitchFamily="34" charset="-122"/>
                <a:cs typeface="Times New Roman" panose="02020603050405020304" pitchFamily="18" charset="0"/>
              </a:rPr>
              <a:t>Lớp: K58KMT</a:t>
            </a:r>
            <a:endParaRPr lang="en-US" sz="1450" dirty="0">
              <a:latin typeface="Times New Roman" panose="02020603050405020304" pitchFamily="18" charset="0"/>
              <a:cs typeface="Times New Roman" panose="02020603050405020304" pitchFamily="18" charset="0"/>
            </a:endParaRPr>
          </a:p>
        </p:txBody>
      </p:sp>
      <p:sp>
        <p:nvSpPr>
          <p:cNvPr id="15" name="Text 12"/>
          <p:cNvSpPr/>
          <p:nvPr/>
        </p:nvSpPr>
        <p:spPr>
          <a:xfrm>
            <a:off x="6187943" y="4498982"/>
            <a:ext cx="2986339" cy="294025"/>
          </a:xfrm>
          <a:prstGeom prst="rect">
            <a:avLst/>
          </a:prstGeom>
          <a:noFill/>
          <a:ln/>
        </p:spPr>
        <p:txBody>
          <a:bodyPr wrap="none" lIns="0" tIns="0" rIns="0" bIns="0" rtlCol="0" anchor="t"/>
          <a:lstStyle/>
          <a:p>
            <a:pPr marL="0" indent="0" algn="l">
              <a:lnSpc>
                <a:spcPts val="2350"/>
              </a:lnSpc>
              <a:buNone/>
            </a:pPr>
            <a:r>
              <a:rPr lang="en-US" sz="1450" dirty="0">
                <a:solidFill>
                  <a:srgbClr val="404155"/>
                </a:solidFill>
                <a:latin typeface="Times New Roman" panose="02020603050405020304" pitchFamily="18" charset="0"/>
                <a:ea typeface="Nobile" pitchFamily="34" charset="-122"/>
                <a:cs typeface="Times New Roman" panose="02020603050405020304" pitchFamily="18" charset="0"/>
              </a:rPr>
              <a:t>MSSV: K225480106083</a:t>
            </a:r>
            <a:endParaRPr lang="en-US" sz="1450" dirty="0">
              <a:latin typeface="Times New Roman" panose="02020603050405020304" pitchFamily="18" charset="0"/>
              <a:cs typeface="Times New Roman" panose="02020603050405020304" pitchFamily="18" charset="0"/>
            </a:endParaRPr>
          </a:p>
        </p:txBody>
      </p:sp>
      <p:sp>
        <p:nvSpPr>
          <p:cNvPr id="16" name="Shape 13"/>
          <p:cNvSpPr/>
          <p:nvPr/>
        </p:nvSpPr>
        <p:spPr>
          <a:xfrm>
            <a:off x="9413370" y="3549270"/>
            <a:ext cx="3877438" cy="1491038"/>
          </a:xfrm>
          <a:prstGeom prst="roundRect">
            <a:avLst>
              <a:gd name="adj" fmla="val 5119"/>
            </a:avLst>
          </a:prstGeom>
          <a:solidFill>
            <a:srgbClr val="F9F9FF">
              <a:alpha val="95000"/>
            </a:srgbClr>
          </a:solidFill>
          <a:ln w="22860">
            <a:solidFill>
              <a:srgbClr val="B8BFDF"/>
            </a:solidFill>
            <a:prstDash val="solid"/>
          </a:ln>
        </p:spPr>
      </p:sp>
      <p:sp>
        <p:nvSpPr>
          <p:cNvPr id="17" name="Shape 14"/>
          <p:cNvSpPr/>
          <p:nvPr/>
        </p:nvSpPr>
        <p:spPr>
          <a:xfrm>
            <a:off x="9313943" y="3625231"/>
            <a:ext cx="350909" cy="1446917"/>
          </a:xfrm>
          <a:prstGeom prst="roundRect">
            <a:avLst>
              <a:gd name="adj" fmla="val 6859"/>
            </a:avLst>
          </a:prstGeom>
          <a:solidFill>
            <a:srgbClr val="D2D9F9"/>
          </a:solidFill>
          <a:ln/>
        </p:spPr>
      </p:sp>
      <p:sp>
        <p:nvSpPr>
          <p:cNvPr id="18" name="Text 15"/>
          <p:cNvSpPr/>
          <p:nvPr/>
        </p:nvSpPr>
        <p:spPr>
          <a:xfrm>
            <a:off x="9545520" y="4158308"/>
            <a:ext cx="131556" cy="340674"/>
          </a:xfrm>
          <a:prstGeom prst="rect">
            <a:avLst/>
          </a:prstGeom>
          <a:noFill/>
          <a:ln/>
        </p:spPr>
        <p:txBody>
          <a:bodyPr wrap="none" lIns="0" tIns="0" rIns="0" bIns="0" rtlCol="0" anchor="t"/>
          <a:lstStyle/>
          <a:p>
            <a:pPr marL="0" indent="0" algn="l">
              <a:lnSpc>
                <a:spcPts val="2200"/>
              </a:lnSpc>
              <a:buNone/>
            </a:pPr>
            <a:r>
              <a:rPr lang="en-US" sz="2200" dirty="0">
                <a:solidFill>
                  <a:srgbClr val="404155"/>
                </a:solidFill>
                <a:latin typeface="Times New Roman" panose="02020603050405020304" pitchFamily="18" charset="0"/>
                <a:ea typeface="Corben" pitchFamily="34" charset="-122"/>
                <a:cs typeface="Times New Roman" panose="02020603050405020304" pitchFamily="18" charset="0"/>
              </a:rPr>
              <a:t>3</a:t>
            </a:r>
            <a:endParaRPr lang="en-US" sz="2200" dirty="0">
              <a:latin typeface="Times New Roman" panose="02020603050405020304" pitchFamily="18" charset="0"/>
              <a:cs typeface="Times New Roman" panose="02020603050405020304" pitchFamily="18" charset="0"/>
            </a:endParaRPr>
          </a:p>
        </p:txBody>
      </p:sp>
      <p:sp>
        <p:nvSpPr>
          <p:cNvPr id="19" name="Text 16"/>
          <p:cNvSpPr/>
          <p:nvPr/>
        </p:nvSpPr>
        <p:spPr>
          <a:xfrm>
            <a:off x="10255489" y="3771322"/>
            <a:ext cx="1096600" cy="283914"/>
          </a:xfrm>
          <a:prstGeom prst="rect">
            <a:avLst/>
          </a:prstGeom>
          <a:noFill/>
          <a:ln/>
        </p:spPr>
        <p:txBody>
          <a:bodyPr wrap="none" lIns="0" tIns="0" rIns="0" bIns="0" rtlCol="0" anchor="t"/>
          <a:lstStyle/>
          <a:p>
            <a:pPr marL="0" indent="0" algn="l">
              <a:lnSpc>
                <a:spcPts val="2300"/>
              </a:lnSpc>
              <a:buNone/>
            </a:pPr>
            <a:r>
              <a:rPr lang="en-US" sz="1850" dirty="0">
                <a:solidFill>
                  <a:srgbClr val="404155"/>
                </a:solidFill>
                <a:latin typeface="Times New Roman" panose="02020603050405020304" pitchFamily="18" charset="0"/>
                <a:ea typeface="Corben" pitchFamily="34" charset="-122"/>
                <a:cs typeface="Times New Roman" panose="02020603050405020304" pitchFamily="18" charset="0"/>
              </a:rPr>
              <a:t>Phạm Mạnh Quỳnh</a:t>
            </a:r>
            <a:endParaRPr lang="en-US" sz="1850" dirty="0">
              <a:latin typeface="Times New Roman" panose="02020603050405020304" pitchFamily="18" charset="0"/>
              <a:cs typeface="Times New Roman" panose="02020603050405020304" pitchFamily="18" charset="0"/>
            </a:endParaRPr>
          </a:p>
        </p:txBody>
      </p:sp>
      <p:sp>
        <p:nvSpPr>
          <p:cNvPr id="20" name="Text 17"/>
          <p:cNvSpPr/>
          <p:nvPr/>
        </p:nvSpPr>
        <p:spPr>
          <a:xfrm>
            <a:off x="10255489" y="4178765"/>
            <a:ext cx="3185530" cy="290808"/>
          </a:xfrm>
          <a:prstGeom prst="rect">
            <a:avLst/>
          </a:prstGeom>
          <a:noFill/>
          <a:ln/>
        </p:spPr>
        <p:txBody>
          <a:bodyPr wrap="none" lIns="0" tIns="0" rIns="0" bIns="0" rtlCol="0" anchor="t"/>
          <a:lstStyle/>
          <a:p>
            <a:pPr marL="0" indent="0" algn="l">
              <a:lnSpc>
                <a:spcPts val="2350"/>
              </a:lnSpc>
              <a:buNone/>
            </a:pPr>
            <a:r>
              <a:rPr lang="en-US" sz="1450" dirty="0">
                <a:solidFill>
                  <a:srgbClr val="404155"/>
                </a:solidFill>
                <a:latin typeface="Times New Roman" panose="02020603050405020304" pitchFamily="18" charset="0"/>
                <a:ea typeface="Nobile" pitchFamily="34" charset="-122"/>
                <a:cs typeface="Times New Roman" panose="02020603050405020304" pitchFamily="18" charset="0"/>
              </a:rPr>
              <a:t>Lớp: K58KMT</a:t>
            </a:r>
            <a:endParaRPr lang="en-US" sz="1450" dirty="0">
              <a:latin typeface="Times New Roman" panose="02020603050405020304" pitchFamily="18" charset="0"/>
              <a:cs typeface="Times New Roman" panose="02020603050405020304" pitchFamily="18" charset="0"/>
            </a:endParaRPr>
          </a:p>
        </p:txBody>
      </p:sp>
      <p:sp>
        <p:nvSpPr>
          <p:cNvPr id="21" name="Text 18"/>
          <p:cNvSpPr/>
          <p:nvPr/>
        </p:nvSpPr>
        <p:spPr>
          <a:xfrm>
            <a:off x="10255489" y="4593103"/>
            <a:ext cx="3185530" cy="290808"/>
          </a:xfrm>
          <a:prstGeom prst="rect">
            <a:avLst/>
          </a:prstGeom>
          <a:noFill/>
          <a:ln/>
        </p:spPr>
        <p:txBody>
          <a:bodyPr wrap="none" lIns="0" tIns="0" rIns="0" bIns="0" rtlCol="0" anchor="t"/>
          <a:lstStyle/>
          <a:p>
            <a:pPr marL="0" indent="0" algn="l">
              <a:lnSpc>
                <a:spcPts val="2350"/>
              </a:lnSpc>
              <a:buNone/>
            </a:pPr>
            <a:r>
              <a:rPr lang="en-US" sz="1450" dirty="0">
                <a:solidFill>
                  <a:srgbClr val="404155"/>
                </a:solidFill>
                <a:latin typeface="Times New Roman" panose="02020603050405020304" pitchFamily="18" charset="0"/>
                <a:ea typeface="Nobile" pitchFamily="34" charset="-122"/>
                <a:cs typeface="Times New Roman" panose="02020603050405020304" pitchFamily="18" charset="0"/>
              </a:rPr>
              <a:t>MSSV: K225480106057</a:t>
            </a:r>
            <a:endParaRPr lang="en-US" sz="1450" dirty="0">
              <a:latin typeface="Times New Roman" panose="02020603050405020304" pitchFamily="18" charset="0"/>
              <a:cs typeface="Times New Roman" panose="02020603050405020304" pitchFamily="18" charset="0"/>
            </a:endParaRPr>
          </a:p>
        </p:txBody>
      </p:sp>
      <p:sp>
        <p:nvSpPr>
          <p:cNvPr id="22" name="Shape 19"/>
          <p:cNvSpPr/>
          <p:nvPr/>
        </p:nvSpPr>
        <p:spPr>
          <a:xfrm>
            <a:off x="3402330" y="5918965"/>
            <a:ext cx="7825740" cy="1101447"/>
          </a:xfrm>
          <a:prstGeom prst="roundRect">
            <a:avLst>
              <a:gd name="adj" fmla="val 7181"/>
            </a:avLst>
          </a:prstGeom>
          <a:solidFill>
            <a:srgbClr val="BBC6F7"/>
          </a:solidFill>
          <a:ln/>
        </p:spPr>
      </p:sp>
      <p:pic>
        <p:nvPicPr>
          <p:cNvPr id="23" name="Image 1" descr="preencoded.png"/>
          <p:cNvPicPr>
            <a:picLocks noChangeAspect="1"/>
          </p:cNvPicPr>
          <p:nvPr/>
        </p:nvPicPr>
        <p:blipFill>
          <a:blip r:embed="rId3"/>
          <a:stretch>
            <a:fillRect/>
          </a:stretch>
        </p:blipFill>
        <p:spPr>
          <a:xfrm>
            <a:off x="3763052" y="6218579"/>
            <a:ext cx="235387" cy="188238"/>
          </a:xfrm>
          <a:prstGeom prst="rect">
            <a:avLst/>
          </a:prstGeom>
        </p:spPr>
      </p:pic>
      <p:sp>
        <p:nvSpPr>
          <p:cNvPr id="24" name="Text 20"/>
          <p:cNvSpPr/>
          <p:nvPr/>
        </p:nvSpPr>
        <p:spPr>
          <a:xfrm>
            <a:off x="3998439" y="6114541"/>
            <a:ext cx="7025640" cy="781421"/>
          </a:xfrm>
          <a:prstGeom prst="rect">
            <a:avLst/>
          </a:prstGeom>
          <a:noFill/>
          <a:ln/>
        </p:spPr>
        <p:txBody>
          <a:bodyPr wrap="square" lIns="0" tIns="0" rIns="0" bIns="0" rtlCol="0" anchor="t"/>
          <a:lstStyle/>
          <a:p>
            <a:pPr marL="0" indent="0" algn="l">
              <a:lnSpc>
                <a:spcPts val="2350"/>
              </a:lnSpc>
              <a:buNone/>
            </a:pPr>
            <a:r>
              <a:rPr lang="en-US" sz="1450" dirty="0">
                <a:solidFill>
                  <a:srgbClr val="000000"/>
                </a:solidFill>
                <a:latin typeface="Times New Roman" panose="02020603050405020304" pitchFamily="18" charset="0"/>
                <a:ea typeface="Nobile" pitchFamily="34" charset="-122"/>
                <a:cs typeface="Times New Roman" panose="02020603050405020304" pitchFamily="18" charset="0"/>
              </a:rPr>
              <a:t>Nhiệm vụ: Xây dựng hệ thống hỗ trợ tư vấn tuyển sinh cho Trường Đại học Kỹ thuật Công nghiệp (TNUT).</a:t>
            </a:r>
            <a:endParaRPr lang="en-US" sz="145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curtains"/>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E31D6A32-B2B8-0E24-B476-0C0F3E3F5439}"/>
              </a:ext>
            </a:extLst>
          </p:cNvPr>
          <p:cNvSpPr/>
          <p:nvPr/>
        </p:nvSpPr>
        <p:spPr>
          <a:xfrm>
            <a:off x="689076" y="726718"/>
            <a:ext cx="3747457" cy="534591"/>
          </a:xfrm>
          <a:prstGeom prst="rect">
            <a:avLst/>
          </a:prstGeom>
          <a:noFill/>
          <a:ln/>
        </p:spPr>
        <p:txBody>
          <a:bodyPr wrap="none" lIns="0" tIns="0" rIns="0" bIns="0" rtlCol="0" anchor="t"/>
          <a:lstStyle/>
          <a:p>
            <a:pPr lvl="2"/>
            <a:r>
              <a:rPr lang="vi-VN" sz="2800">
                <a:latin typeface="+mj-lt"/>
              </a:rPr>
              <a:t>Biểu đồ lớp</a:t>
            </a:r>
            <a:endParaRPr lang="en-US" sz="2800">
              <a:latin typeface="+mj-lt"/>
            </a:endParaRPr>
          </a:p>
        </p:txBody>
      </p:sp>
      <p:pic>
        <p:nvPicPr>
          <p:cNvPr id="3" name="Image 55">
            <a:extLst>
              <a:ext uri="{FF2B5EF4-FFF2-40B4-BE49-F238E27FC236}">
                <a16:creationId xmlns:a16="http://schemas.microsoft.com/office/drawing/2014/main" id="{EA5CAE7A-2FAC-826D-3DB8-0AA44D5E2462}"/>
              </a:ext>
            </a:extLst>
          </p:cNvPr>
          <p:cNvPicPr>
            <a:picLocks/>
          </p:cNvPicPr>
          <p:nvPr/>
        </p:nvPicPr>
        <p:blipFill>
          <a:blip r:embed="rId2" cstate="print"/>
          <a:stretch>
            <a:fillRect/>
          </a:stretch>
        </p:blipFill>
        <p:spPr>
          <a:xfrm>
            <a:off x="2144889" y="1439936"/>
            <a:ext cx="9572977" cy="5170311"/>
          </a:xfrm>
          <a:prstGeom prst="rect">
            <a:avLst/>
          </a:prstGeom>
        </p:spPr>
      </p:pic>
      <p:sp>
        <p:nvSpPr>
          <p:cNvPr id="5" name="TextBox 4">
            <a:extLst>
              <a:ext uri="{FF2B5EF4-FFF2-40B4-BE49-F238E27FC236}">
                <a16:creationId xmlns:a16="http://schemas.microsoft.com/office/drawing/2014/main" id="{2B000147-C92F-1F99-C505-99F2D7EF3242}"/>
              </a:ext>
            </a:extLst>
          </p:cNvPr>
          <p:cNvSpPr txBox="1"/>
          <p:nvPr/>
        </p:nvSpPr>
        <p:spPr>
          <a:xfrm>
            <a:off x="5429955" y="6610247"/>
            <a:ext cx="2686756" cy="369332"/>
          </a:xfrm>
          <a:prstGeom prst="rect">
            <a:avLst/>
          </a:prstGeom>
          <a:noFill/>
        </p:spPr>
        <p:txBody>
          <a:bodyPr wrap="square">
            <a:spAutoFit/>
          </a:bodyPr>
          <a:lstStyle/>
          <a:p>
            <a:r>
              <a:rPr lang="vi-VN" sz="1800" i="1">
                <a:effectLst/>
                <a:latin typeface="Times New Roman" panose="02020603050405020304" pitchFamily="18" charset="0"/>
                <a:ea typeface="Times New Roman" panose="02020603050405020304" pitchFamily="18" charset="0"/>
              </a:rPr>
              <a:t>Biểu</a:t>
            </a:r>
            <a:r>
              <a:rPr lang="vi-VN" sz="1800" i="1" spc="-15">
                <a:effectLst/>
                <a:latin typeface="Times New Roman" panose="02020603050405020304" pitchFamily="18" charset="0"/>
                <a:ea typeface="Times New Roman" panose="02020603050405020304" pitchFamily="18" charset="0"/>
              </a:rPr>
              <a:t> </a:t>
            </a:r>
            <a:r>
              <a:rPr lang="vi-VN" sz="1800" i="1">
                <a:effectLst/>
                <a:latin typeface="Times New Roman" panose="02020603050405020304" pitchFamily="18" charset="0"/>
                <a:ea typeface="Times New Roman" panose="02020603050405020304" pitchFamily="18" charset="0"/>
              </a:rPr>
              <a:t>đồ</a:t>
            </a:r>
            <a:r>
              <a:rPr lang="vi-VN" sz="1800" i="1" spc="-15">
                <a:effectLst/>
                <a:latin typeface="Times New Roman" panose="02020603050405020304" pitchFamily="18" charset="0"/>
                <a:ea typeface="Times New Roman" panose="02020603050405020304" pitchFamily="18" charset="0"/>
              </a:rPr>
              <a:t> </a:t>
            </a:r>
            <a:r>
              <a:rPr lang="vi-VN" sz="1800" i="1">
                <a:effectLst/>
                <a:latin typeface="Times New Roman" panose="02020603050405020304" pitchFamily="18" charset="0"/>
                <a:ea typeface="Times New Roman" panose="02020603050405020304" pitchFamily="18" charset="0"/>
              </a:rPr>
              <a:t>lớp</a:t>
            </a:r>
            <a:r>
              <a:rPr lang="vi-VN" sz="1800" i="1" spc="-5">
                <a:effectLst/>
                <a:latin typeface="Times New Roman" panose="02020603050405020304" pitchFamily="18" charset="0"/>
                <a:ea typeface="Times New Roman" panose="02020603050405020304" pitchFamily="18" charset="0"/>
              </a:rPr>
              <a:t> </a:t>
            </a:r>
            <a:r>
              <a:rPr lang="vi-VN" sz="1800" i="1">
                <a:effectLst/>
                <a:latin typeface="Times New Roman" panose="02020603050405020304" pitchFamily="18" charset="0"/>
                <a:ea typeface="Times New Roman" panose="02020603050405020304" pitchFamily="18" charset="0"/>
              </a:rPr>
              <a:t>của</a:t>
            </a:r>
            <a:r>
              <a:rPr lang="vi-VN" sz="1800" i="1" spc="-15">
                <a:effectLst/>
                <a:latin typeface="Times New Roman" panose="02020603050405020304" pitchFamily="18" charset="0"/>
                <a:ea typeface="Times New Roman" panose="02020603050405020304" pitchFamily="18" charset="0"/>
              </a:rPr>
              <a:t> </a:t>
            </a:r>
            <a:r>
              <a:rPr lang="vi-VN" sz="1800" i="1">
                <a:effectLst/>
                <a:latin typeface="Times New Roman" panose="02020603050405020304" pitchFamily="18" charset="0"/>
                <a:ea typeface="Times New Roman" panose="02020603050405020304" pitchFamily="18" charset="0"/>
              </a:rPr>
              <a:t>hệ</a:t>
            </a:r>
            <a:r>
              <a:rPr lang="vi-VN" sz="1800" i="1" spc="-10">
                <a:effectLst/>
                <a:latin typeface="Times New Roman" panose="02020603050405020304" pitchFamily="18" charset="0"/>
                <a:ea typeface="Times New Roman" panose="02020603050405020304" pitchFamily="18" charset="0"/>
              </a:rPr>
              <a:t> </a:t>
            </a:r>
            <a:r>
              <a:rPr lang="vi-VN" sz="1800" i="1" spc="-20">
                <a:effectLst/>
                <a:latin typeface="Times New Roman" panose="02020603050405020304" pitchFamily="18" charset="0"/>
                <a:ea typeface="Times New Roman" panose="02020603050405020304" pitchFamily="18" charset="0"/>
              </a:rPr>
              <a:t>thống</a:t>
            </a:r>
            <a:endParaRPr lang="en-US"/>
          </a:p>
        </p:txBody>
      </p:sp>
    </p:spTree>
    <p:extLst>
      <p:ext uri="{BB962C8B-B14F-4D97-AF65-F5344CB8AC3E}">
        <p14:creationId xmlns:p14="http://schemas.microsoft.com/office/powerpoint/2010/main" val="573853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AF8C9C8-9BC1-66D2-D2D7-649614A4EA3A}"/>
              </a:ext>
            </a:extLst>
          </p:cNvPr>
          <p:cNvSpPr txBox="1"/>
          <p:nvPr/>
        </p:nvSpPr>
        <p:spPr>
          <a:xfrm>
            <a:off x="-138896" y="261108"/>
            <a:ext cx="7315200" cy="584775"/>
          </a:xfrm>
          <a:prstGeom prst="rect">
            <a:avLst/>
          </a:prstGeom>
          <a:noFill/>
        </p:spPr>
        <p:txBody>
          <a:bodyPr wrap="square">
            <a:spAutoFit/>
          </a:bodyPr>
          <a:lstStyle/>
          <a:p>
            <a:pPr marR="0" lvl="2" algn="just">
              <a:spcBef>
                <a:spcPts val="575"/>
              </a:spcBef>
              <a:buSzPts val="1400"/>
              <a:tabLst>
                <a:tab pos="713105" algn="l"/>
              </a:tabLst>
            </a:pPr>
            <a:r>
              <a:rPr lang="vi-VN" sz="3200" spc="-10" dirty="0">
                <a:effectLst/>
                <a:latin typeface="Times New Roman" panose="02020603050405020304" pitchFamily="18" charset="0"/>
                <a:ea typeface="Times New Roman" panose="02020603050405020304" pitchFamily="18" charset="0"/>
              </a:rPr>
              <a:t>Mô</a:t>
            </a:r>
            <a:r>
              <a:rPr lang="vi-VN" sz="3200" spc="-15" dirty="0">
                <a:effectLst/>
                <a:latin typeface="Times New Roman" panose="02020603050405020304" pitchFamily="18" charset="0"/>
                <a:ea typeface="Times New Roman" panose="02020603050405020304" pitchFamily="18" charset="0"/>
              </a:rPr>
              <a:t> </a:t>
            </a:r>
            <a:r>
              <a:rPr lang="vi-VN" sz="3200" spc="-10" dirty="0">
                <a:effectLst/>
                <a:latin typeface="Times New Roman" panose="02020603050405020304" pitchFamily="18" charset="0"/>
                <a:ea typeface="Times New Roman" panose="02020603050405020304" pitchFamily="18" charset="0"/>
              </a:rPr>
              <a:t>tả</a:t>
            </a:r>
            <a:r>
              <a:rPr lang="vi-VN" sz="3200" spc="-15" dirty="0">
                <a:effectLst/>
                <a:latin typeface="Times New Roman" panose="02020603050405020304" pitchFamily="18" charset="0"/>
                <a:ea typeface="Times New Roman" panose="02020603050405020304" pitchFamily="18" charset="0"/>
              </a:rPr>
              <a:t> </a:t>
            </a:r>
            <a:r>
              <a:rPr lang="vi-VN" sz="3200" spc="-10" dirty="0">
                <a:effectLst/>
                <a:latin typeface="Times New Roman" panose="02020603050405020304" pitchFamily="18" charset="0"/>
                <a:ea typeface="Times New Roman" panose="02020603050405020304" pitchFamily="18" charset="0"/>
              </a:rPr>
              <a:t>chi</a:t>
            </a:r>
            <a:r>
              <a:rPr lang="vi-VN" sz="3200" spc="-15" dirty="0">
                <a:effectLst/>
                <a:latin typeface="Times New Roman" panose="02020603050405020304" pitchFamily="18" charset="0"/>
                <a:ea typeface="Times New Roman" panose="02020603050405020304" pitchFamily="18" charset="0"/>
              </a:rPr>
              <a:t> </a:t>
            </a:r>
            <a:r>
              <a:rPr lang="vi-VN" sz="3200" spc="-10" dirty="0">
                <a:effectLst/>
                <a:latin typeface="Times New Roman" panose="02020603050405020304" pitchFamily="18" charset="0"/>
                <a:ea typeface="Times New Roman" panose="02020603050405020304" pitchFamily="18" charset="0"/>
              </a:rPr>
              <a:t>tiết cơ</a:t>
            </a:r>
            <a:r>
              <a:rPr lang="vi-VN" sz="3200" spc="-15" dirty="0">
                <a:effectLst/>
                <a:latin typeface="Times New Roman" panose="02020603050405020304" pitchFamily="18" charset="0"/>
                <a:ea typeface="Times New Roman" panose="02020603050405020304" pitchFamily="18" charset="0"/>
              </a:rPr>
              <a:t> </a:t>
            </a:r>
            <a:r>
              <a:rPr lang="vi-VN" sz="3200" spc="-10" dirty="0">
                <a:effectLst/>
                <a:latin typeface="Times New Roman" panose="02020603050405020304" pitchFamily="18" charset="0"/>
                <a:ea typeface="Times New Roman" panose="02020603050405020304" pitchFamily="18" charset="0"/>
              </a:rPr>
              <a:t>sở</a:t>
            </a:r>
            <a:r>
              <a:rPr lang="vi-VN" sz="3200" spc="-15" dirty="0">
                <a:effectLst/>
                <a:latin typeface="Times New Roman" panose="02020603050405020304" pitchFamily="18" charset="0"/>
                <a:ea typeface="Times New Roman" panose="02020603050405020304" pitchFamily="18" charset="0"/>
              </a:rPr>
              <a:t> </a:t>
            </a:r>
            <a:r>
              <a:rPr lang="vi-VN" sz="3200" spc="-10" dirty="0">
                <a:effectLst/>
                <a:latin typeface="Times New Roman" panose="02020603050405020304" pitchFamily="18" charset="0"/>
                <a:ea typeface="Times New Roman" panose="02020603050405020304" pitchFamily="18" charset="0"/>
              </a:rPr>
              <a:t>dữ</a:t>
            </a:r>
            <a:r>
              <a:rPr lang="vi-VN" sz="3200" spc="-5" dirty="0">
                <a:effectLst/>
                <a:latin typeface="Times New Roman" panose="02020603050405020304" pitchFamily="18" charset="0"/>
                <a:ea typeface="Times New Roman" panose="02020603050405020304" pitchFamily="18" charset="0"/>
              </a:rPr>
              <a:t> </a:t>
            </a:r>
            <a:r>
              <a:rPr lang="vi-VN" sz="3200" spc="-20" dirty="0">
                <a:effectLst/>
                <a:latin typeface="Times New Roman" panose="02020603050405020304" pitchFamily="18" charset="0"/>
                <a:ea typeface="Times New Roman" panose="02020603050405020304" pitchFamily="18" charset="0"/>
              </a:rPr>
              <a:t>liệu</a:t>
            </a:r>
            <a:endParaRPr lang="en-US" sz="3200" spc="-10" dirty="0">
              <a:effectLst/>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C150007F-2513-4950-82E6-E1473E996547}"/>
              </a:ext>
            </a:extLst>
          </p:cNvPr>
          <p:cNvSpPr txBox="1"/>
          <p:nvPr/>
        </p:nvSpPr>
        <p:spPr>
          <a:xfrm>
            <a:off x="5557421" y="7163437"/>
            <a:ext cx="5271910" cy="369332"/>
          </a:xfrm>
          <a:prstGeom prst="rect">
            <a:avLst/>
          </a:prstGeom>
          <a:noFill/>
        </p:spPr>
        <p:txBody>
          <a:bodyPr wrap="square">
            <a:spAutoFit/>
          </a:bodyPr>
          <a:lstStyle/>
          <a:p>
            <a:r>
              <a:rPr lang="vi-VN" sz="1800" i="1">
                <a:effectLst/>
                <a:latin typeface="Times New Roman" panose="02020603050405020304" pitchFamily="18" charset="0"/>
                <a:ea typeface="Times New Roman" panose="02020603050405020304" pitchFamily="18" charset="0"/>
              </a:rPr>
              <a:t>Sơ</a:t>
            </a:r>
            <a:r>
              <a:rPr lang="vi-VN" sz="1800" i="1" spc="-5">
                <a:effectLst/>
                <a:latin typeface="Times New Roman" panose="02020603050405020304" pitchFamily="18" charset="0"/>
                <a:ea typeface="Times New Roman" panose="02020603050405020304" pitchFamily="18" charset="0"/>
              </a:rPr>
              <a:t> </a:t>
            </a:r>
            <a:r>
              <a:rPr lang="vi-VN" sz="1800" i="1">
                <a:effectLst/>
                <a:latin typeface="Times New Roman" panose="02020603050405020304" pitchFamily="18" charset="0"/>
                <a:ea typeface="Times New Roman" panose="02020603050405020304" pitchFamily="18" charset="0"/>
              </a:rPr>
              <a:t>đồ</a:t>
            </a:r>
            <a:r>
              <a:rPr lang="vi-VN" sz="1800" i="1" spc="-15">
                <a:effectLst/>
                <a:latin typeface="Times New Roman" panose="02020603050405020304" pitchFamily="18" charset="0"/>
                <a:ea typeface="Times New Roman" panose="02020603050405020304" pitchFamily="18" charset="0"/>
              </a:rPr>
              <a:t> </a:t>
            </a:r>
            <a:r>
              <a:rPr lang="vi-VN" sz="1800" i="1">
                <a:effectLst/>
                <a:latin typeface="Times New Roman" panose="02020603050405020304" pitchFamily="18" charset="0"/>
                <a:ea typeface="Times New Roman" panose="02020603050405020304" pitchFamily="18" charset="0"/>
              </a:rPr>
              <a:t>thực</a:t>
            </a:r>
            <a:r>
              <a:rPr lang="vi-VN" sz="1800" i="1" spc="-15">
                <a:effectLst/>
                <a:latin typeface="Times New Roman" panose="02020603050405020304" pitchFamily="18" charset="0"/>
                <a:ea typeface="Times New Roman" panose="02020603050405020304" pitchFamily="18" charset="0"/>
              </a:rPr>
              <a:t> </a:t>
            </a:r>
            <a:r>
              <a:rPr lang="vi-VN" sz="1800" i="1">
                <a:effectLst/>
                <a:latin typeface="Times New Roman" panose="02020603050405020304" pitchFamily="18" charset="0"/>
                <a:ea typeface="Times New Roman" panose="02020603050405020304" pitchFamily="18" charset="0"/>
              </a:rPr>
              <a:t>thể</a:t>
            </a:r>
            <a:r>
              <a:rPr lang="vi-VN" sz="1800" i="1" spc="-10">
                <a:effectLst/>
                <a:latin typeface="Times New Roman" panose="02020603050405020304" pitchFamily="18" charset="0"/>
                <a:ea typeface="Times New Roman" panose="02020603050405020304" pitchFamily="18" charset="0"/>
              </a:rPr>
              <a:t> </a:t>
            </a:r>
            <a:r>
              <a:rPr lang="vi-VN" sz="1800" i="1">
                <a:effectLst/>
                <a:latin typeface="Times New Roman" panose="02020603050405020304" pitchFamily="18" charset="0"/>
                <a:ea typeface="Times New Roman" panose="02020603050405020304" pitchFamily="18" charset="0"/>
              </a:rPr>
              <a:t>liên</a:t>
            </a:r>
            <a:r>
              <a:rPr lang="vi-VN" sz="1800" i="1" spc="-5">
                <a:effectLst/>
                <a:latin typeface="Times New Roman" panose="02020603050405020304" pitchFamily="18" charset="0"/>
                <a:ea typeface="Times New Roman" panose="02020603050405020304" pitchFamily="18" charset="0"/>
              </a:rPr>
              <a:t> </a:t>
            </a:r>
            <a:r>
              <a:rPr lang="vi-VN" sz="1800" i="1" spc="-25">
                <a:effectLst/>
                <a:latin typeface="Times New Roman" panose="02020603050405020304" pitchFamily="18" charset="0"/>
                <a:ea typeface="Times New Roman" panose="02020603050405020304" pitchFamily="18" charset="0"/>
              </a:rPr>
              <a:t>kết</a:t>
            </a:r>
            <a:endParaRPr lang="en-US"/>
          </a:p>
        </p:txBody>
      </p:sp>
      <p:pic>
        <p:nvPicPr>
          <p:cNvPr id="8" name="Picture 7">
            <a:extLst>
              <a:ext uri="{FF2B5EF4-FFF2-40B4-BE49-F238E27FC236}">
                <a16:creationId xmlns:a16="http://schemas.microsoft.com/office/drawing/2014/main" id="{2B99E744-19ED-738E-0B72-ADB6685D2F20}"/>
              </a:ext>
            </a:extLst>
          </p:cNvPr>
          <p:cNvPicPr>
            <a:picLocks noChangeAspect="1"/>
          </p:cNvPicPr>
          <p:nvPr/>
        </p:nvPicPr>
        <p:blipFill>
          <a:blip r:embed="rId2"/>
          <a:stretch>
            <a:fillRect/>
          </a:stretch>
        </p:blipFill>
        <p:spPr>
          <a:xfrm>
            <a:off x="1904035" y="1123029"/>
            <a:ext cx="10359341" cy="5763261"/>
          </a:xfrm>
          <a:prstGeom prst="rect">
            <a:avLst/>
          </a:prstGeom>
        </p:spPr>
      </p:pic>
    </p:spTree>
    <p:extLst>
      <p:ext uri="{BB962C8B-B14F-4D97-AF65-F5344CB8AC3E}">
        <p14:creationId xmlns:p14="http://schemas.microsoft.com/office/powerpoint/2010/main" val="38040195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BB4E7BD4-9D79-E857-023E-4CB5F820A2B3}"/>
              </a:ext>
            </a:extLst>
          </p:cNvPr>
          <p:cNvSpPr/>
          <p:nvPr/>
        </p:nvSpPr>
        <p:spPr>
          <a:xfrm>
            <a:off x="779785" y="745621"/>
            <a:ext cx="3618595" cy="897984"/>
          </a:xfrm>
          <a:prstGeom prst="rect">
            <a:avLst/>
          </a:prstGeom>
          <a:noFill/>
          <a:ln/>
        </p:spPr>
        <p:txBody>
          <a:bodyPr wrap="square" lIns="0" tIns="0" rIns="0" bIns="0" rtlCol="0" anchor="t"/>
          <a:lstStyle/>
          <a:p>
            <a:pPr marL="0" indent="0" algn="l">
              <a:lnSpc>
                <a:spcPts val="4900"/>
              </a:lnSpc>
              <a:buNone/>
            </a:pPr>
            <a:r>
              <a:rPr lang="en-US" sz="2400" dirty="0">
                <a:latin typeface="Times New Roman" panose="02020603050405020304" pitchFamily="18" charset="0"/>
                <a:cs typeface="Times New Roman" panose="02020603050405020304" pitchFamily="18" charset="0"/>
              </a:rPr>
              <a:t>ĐỀ MÔ PHẦN MỀM</a:t>
            </a:r>
          </a:p>
          <a:p>
            <a:pPr marL="0" indent="0" algn="l">
              <a:lnSpc>
                <a:spcPts val="4900"/>
              </a:lnSpc>
              <a:buNone/>
            </a:pPr>
            <a:endParaRPr lang="en-US" sz="2400" dirty="0">
              <a:latin typeface="Times New Roman" panose="02020603050405020304" pitchFamily="18" charset="0"/>
              <a:cs typeface="Times New Roman" panose="02020603050405020304" pitchFamily="18" charset="0"/>
            </a:endParaRPr>
          </a:p>
        </p:txBody>
      </p:sp>
      <p:pic>
        <p:nvPicPr>
          <p:cNvPr id="22" name="Picture 21">
            <a:extLst>
              <a:ext uri="{FF2B5EF4-FFF2-40B4-BE49-F238E27FC236}">
                <a16:creationId xmlns:a16="http://schemas.microsoft.com/office/drawing/2014/main" id="{D24CC45D-DAE3-DC87-5C61-A58769BD9116}"/>
              </a:ext>
            </a:extLst>
          </p:cNvPr>
          <p:cNvPicPr>
            <a:picLocks noChangeAspect="1"/>
          </p:cNvPicPr>
          <p:nvPr/>
        </p:nvPicPr>
        <p:blipFill>
          <a:blip r:embed="rId2"/>
          <a:stretch>
            <a:fillRect/>
          </a:stretch>
        </p:blipFill>
        <p:spPr>
          <a:xfrm>
            <a:off x="1956120" y="1449141"/>
            <a:ext cx="11088547" cy="6234780"/>
          </a:xfrm>
          <a:prstGeom prst="rect">
            <a:avLst/>
          </a:prstGeom>
        </p:spPr>
      </p:pic>
    </p:spTree>
    <p:extLst>
      <p:ext uri="{BB962C8B-B14F-4D97-AF65-F5344CB8AC3E}">
        <p14:creationId xmlns:p14="http://schemas.microsoft.com/office/powerpoint/2010/main" val="1310443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D5DC87-E6A5-D90E-547A-A4D723B7F991}"/>
              </a:ext>
            </a:extLst>
          </p:cNvPr>
          <p:cNvPicPr>
            <a:picLocks noChangeAspect="1"/>
          </p:cNvPicPr>
          <p:nvPr/>
        </p:nvPicPr>
        <p:blipFill>
          <a:blip r:embed="rId2"/>
          <a:stretch>
            <a:fillRect/>
          </a:stretch>
        </p:blipFill>
        <p:spPr>
          <a:xfrm>
            <a:off x="1892461" y="1608962"/>
            <a:ext cx="10845478" cy="6098109"/>
          </a:xfrm>
          <a:prstGeom prst="rect">
            <a:avLst/>
          </a:prstGeom>
        </p:spPr>
      </p:pic>
      <p:sp>
        <p:nvSpPr>
          <p:cNvPr id="4" name="Text 0">
            <a:extLst>
              <a:ext uri="{FF2B5EF4-FFF2-40B4-BE49-F238E27FC236}">
                <a16:creationId xmlns:a16="http://schemas.microsoft.com/office/drawing/2014/main" id="{7B964AB6-810A-0F66-0D87-55DAD4D9B261}"/>
              </a:ext>
            </a:extLst>
          </p:cNvPr>
          <p:cNvSpPr/>
          <p:nvPr/>
        </p:nvSpPr>
        <p:spPr>
          <a:xfrm>
            <a:off x="779785" y="745621"/>
            <a:ext cx="3618595" cy="620192"/>
          </a:xfrm>
          <a:prstGeom prst="rect">
            <a:avLst/>
          </a:prstGeom>
          <a:noFill/>
          <a:ln/>
        </p:spPr>
        <p:txBody>
          <a:bodyPr wrap="square" lIns="0" tIns="0" rIns="0" bIns="0" rtlCol="0" anchor="t"/>
          <a:lstStyle/>
          <a:p>
            <a:pPr marL="0" indent="0" algn="l">
              <a:lnSpc>
                <a:spcPts val="4900"/>
              </a:lnSpc>
              <a:buNone/>
            </a:pPr>
            <a:r>
              <a:rPr lang="en-US" sz="2400" dirty="0" err="1">
                <a:latin typeface="Times New Roman" panose="02020603050405020304" pitchFamily="18" charset="0"/>
                <a:cs typeface="Times New Roman" panose="02020603050405020304" pitchFamily="18" charset="0"/>
              </a:rPr>
              <a:t>Đăng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tài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khoản</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61124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B637471B-CAFC-8334-4A63-83A32807930F}"/>
              </a:ext>
            </a:extLst>
          </p:cNvPr>
          <p:cNvSpPr/>
          <p:nvPr/>
        </p:nvSpPr>
        <p:spPr>
          <a:xfrm>
            <a:off x="779785" y="745621"/>
            <a:ext cx="3618595" cy="620192"/>
          </a:xfrm>
          <a:prstGeom prst="rect">
            <a:avLst/>
          </a:prstGeom>
          <a:noFill/>
          <a:ln/>
        </p:spPr>
        <p:txBody>
          <a:bodyPr wrap="square" lIns="0" tIns="0" rIns="0" bIns="0" rtlCol="0" anchor="t"/>
          <a:lstStyle/>
          <a:p>
            <a:pPr marL="0" indent="0" algn="l">
              <a:lnSpc>
                <a:spcPts val="4900"/>
              </a:lnSpc>
              <a:buNone/>
            </a:pPr>
            <a:r>
              <a:rPr lang="en-US" sz="2400" dirty="0" err="1">
                <a:latin typeface="Times New Roman" panose="02020603050405020304" pitchFamily="18" charset="0"/>
                <a:cs typeface="Times New Roman" panose="02020603050405020304" pitchFamily="18" charset="0"/>
              </a:rPr>
              <a:t>Đăng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tài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khoản</a:t>
            </a:r>
            <a:endParaRPr lang="en-US"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4FF6E37-8C9E-541B-0671-B715C6F16F83}"/>
              </a:ext>
            </a:extLst>
          </p:cNvPr>
          <p:cNvPicPr>
            <a:picLocks noChangeAspect="1"/>
          </p:cNvPicPr>
          <p:nvPr/>
        </p:nvPicPr>
        <p:blipFill>
          <a:blip r:embed="rId2"/>
          <a:stretch>
            <a:fillRect/>
          </a:stretch>
        </p:blipFill>
        <p:spPr>
          <a:xfrm>
            <a:off x="1902681" y="1527857"/>
            <a:ext cx="10825037" cy="6086616"/>
          </a:xfrm>
          <a:prstGeom prst="rect">
            <a:avLst/>
          </a:prstGeom>
        </p:spPr>
      </p:pic>
    </p:spTree>
    <p:extLst>
      <p:ext uri="{BB962C8B-B14F-4D97-AF65-F5344CB8AC3E}">
        <p14:creationId xmlns:p14="http://schemas.microsoft.com/office/powerpoint/2010/main" val="31155677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AA6F23-3AD2-F929-EA95-749710C3EFE2}"/>
              </a:ext>
            </a:extLst>
          </p:cNvPr>
          <p:cNvPicPr>
            <a:picLocks noChangeAspect="1"/>
          </p:cNvPicPr>
          <p:nvPr/>
        </p:nvPicPr>
        <p:blipFill>
          <a:blip r:embed="rId2"/>
          <a:stretch>
            <a:fillRect/>
          </a:stretch>
        </p:blipFill>
        <p:spPr>
          <a:xfrm>
            <a:off x="2141316" y="1883702"/>
            <a:ext cx="11042249" cy="5431498"/>
          </a:xfrm>
          <a:prstGeom prst="rect">
            <a:avLst/>
          </a:prstGeom>
        </p:spPr>
      </p:pic>
      <p:sp>
        <p:nvSpPr>
          <p:cNvPr id="6" name="Text 0">
            <a:extLst>
              <a:ext uri="{FF2B5EF4-FFF2-40B4-BE49-F238E27FC236}">
                <a16:creationId xmlns:a16="http://schemas.microsoft.com/office/drawing/2014/main" id="{20DC6B1E-79A7-633A-80EC-FF27AFE5577E}"/>
              </a:ext>
            </a:extLst>
          </p:cNvPr>
          <p:cNvSpPr/>
          <p:nvPr/>
        </p:nvSpPr>
        <p:spPr>
          <a:xfrm>
            <a:off x="779785" y="745621"/>
            <a:ext cx="3618595" cy="620192"/>
          </a:xfrm>
          <a:prstGeom prst="rect">
            <a:avLst/>
          </a:prstGeom>
          <a:noFill/>
          <a:ln/>
        </p:spPr>
        <p:txBody>
          <a:bodyPr wrap="square" lIns="0" tIns="0" rIns="0" bIns="0" rtlCol="0" anchor="t"/>
          <a:lstStyle/>
          <a:p>
            <a:pPr marL="0" indent="0" algn="l">
              <a:lnSpc>
                <a:spcPts val="4900"/>
              </a:lnSpc>
              <a:buNone/>
            </a:pPr>
            <a:r>
              <a:rPr lang="en-US" sz="2400" dirty="0">
                <a:latin typeface="Times New Roman" panose="02020603050405020304" pitchFamily="18" charset="0"/>
                <a:cs typeface="Times New Roman" panose="02020603050405020304" pitchFamily="18" charset="0"/>
              </a:rPr>
              <a:t>Danh </a:t>
            </a:r>
            <a:r>
              <a:rPr lang="en-US" sz="2400" dirty="0" err="1">
                <a:latin typeface="Times New Roman" panose="02020603050405020304" pitchFamily="18" charset="0"/>
                <a:cs typeface="Times New Roman" panose="02020603050405020304" pitchFamily="18" charset="0"/>
              </a:rPr>
              <a:t>sách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nghành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học</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30447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21CFDFB0-6994-55DC-B296-E3406853ECC9}"/>
              </a:ext>
            </a:extLst>
          </p:cNvPr>
          <p:cNvSpPr/>
          <p:nvPr/>
        </p:nvSpPr>
        <p:spPr>
          <a:xfrm>
            <a:off x="779785" y="745621"/>
            <a:ext cx="3618595" cy="620192"/>
          </a:xfrm>
          <a:prstGeom prst="rect">
            <a:avLst/>
          </a:prstGeom>
          <a:noFill/>
          <a:ln/>
        </p:spPr>
        <p:txBody>
          <a:bodyPr wrap="square" lIns="0" tIns="0" rIns="0" bIns="0" rtlCol="0" anchor="t"/>
          <a:lstStyle/>
          <a:p>
            <a:pPr marL="0" indent="0" algn="l">
              <a:lnSpc>
                <a:spcPts val="4900"/>
              </a:lnSpc>
              <a:buNone/>
            </a:pPr>
            <a:r>
              <a:rPr lang="en-US" sz="2400" dirty="0">
                <a:latin typeface="Times New Roman" panose="02020603050405020304" pitchFamily="18" charset="0"/>
                <a:cs typeface="Times New Roman" panose="02020603050405020304" pitchFamily="18" charset="0"/>
              </a:rPr>
              <a:t>Danh </a:t>
            </a:r>
            <a:r>
              <a:rPr lang="en-US" sz="2400" dirty="0" err="1">
                <a:latin typeface="Times New Roman" panose="02020603050405020304" pitchFamily="18" charset="0"/>
                <a:cs typeface="Times New Roman" panose="02020603050405020304" pitchFamily="18" charset="0"/>
              </a:rPr>
              <a:t>sách</a:t>
            </a:r>
            <a:r>
              <a:rPr lang="en-US" sz="2400" dirty="0">
                <a:latin typeface="Times New Roman" panose="02020603050405020304" pitchFamily="18" charset="0"/>
                <a:cs typeface="Times New Roman" panose="02020603050405020304" pitchFamily="18" charset="0"/>
              </a:rPr>
              <a:t> Môn </a:t>
            </a:r>
            <a:r>
              <a:rPr lang="en-US" sz="2400" dirty="0" err="1">
                <a:latin typeface="Times New Roman" panose="02020603050405020304" pitchFamily="18" charset="0"/>
                <a:cs typeface="Times New Roman" panose="02020603050405020304" pitchFamily="18" charset="0"/>
              </a:rPr>
              <a:t>Học</a:t>
            </a:r>
            <a:endParaRPr lang="en-US"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0C32647-AC13-1DFE-E145-E1E1917C5401}"/>
              </a:ext>
            </a:extLst>
          </p:cNvPr>
          <p:cNvPicPr>
            <a:picLocks noChangeAspect="1"/>
          </p:cNvPicPr>
          <p:nvPr/>
        </p:nvPicPr>
        <p:blipFill>
          <a:blip r:embed="rId2"/>
          <a:stretch>
            <a:fillRect/>
          </a:stretch>
        </p:blipFill>
        <p:spPr>
          <a:xfrm>
            <a:off x="1875099" y="1605506"/>
            <a:ext cx="11551534" cy="6495105"/>
          </a:xfrm>
          <a:prstGeom prst="rect">
            <a:avLst/>
          </a:prstGeom>
        </p:spPr>
      </p:pic>
    </p:spTree>
    <p:extLst>
      <p:ext uri="{BB962C8B-B14F-4D97-AF65-F5344CB8AC3E}">
        <p14:creationId xmlns:p14="http://schemas.microsoft.com/office/powerpoint/2010/main" val="32357998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410B6713-04F1-FE11-31C6-F930F7EDCB89}"/>
              </a:ext>
            </a:extLst>
          </p:cNvPr>
          <p:cNvSpPr/>
          <p:nvPr/>
        </p:nvSpPr>
        <p:spPr>
          <a:xfrm>
            <a:off x="779785" y="745621"/>
            <a:ext cx="3618595" cy="620192"/>
          </a:xfrm>
          <a:prstGeom prst="rect">
            <a:avLst/>
          </a:prstGeom>
          <a:noFill/>
          <a:ln/>
        </p:spPr>
        <p:txBody>
          <a:bodyPr wrap="square" lIns="0" tIns="0" rIns="0" bIns="0" rtlCol="0" anchor="t"/>
          <a:lstStyle/>
          <a:p>
            <a:pPr marL="0" indent="0" algn="l">
              <a:lnSpc>
                <a:spcPts val="4900"/>
              </a:lnSpc>
              <a:buNone/>
            </a:pPr>
            <a:r>
              <a:rPr lang="en-US" sz="2400" dirty="0" err="1">
                <a:latin typeface="Times New Roman" panose="02020603050405020304" pitchFamily="18" charset="0"/>
                <a:cs typeface="Times New Roman" panose="02020603050405020304" pitchFamily="18" charset="0"/>
              </a:rPr>
              <a:t>Tư</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Vấn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tuyển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sinh</a:t>
            </a:r>
            <a:endParaRPr lang="en-US"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27CB223-C6C3-E0D8-66CF-9F8AFABE03E3}"/>
              </a:ext>
            </a:extLst>
          </p:cNvPr>
          <p:cNvPicPr>
            <a:picLocks noChangeAspect="1"/>
          </p:cNvPicPr>
          <p:nvPr/>
        </p:nvPicPr>
        <p:blipFill>
          <a:blip r:embed="rId2"/>
          <a:stretch>
            <a:fillRect/>
          </a:stretch>
        </p:blipFill>
        <p:spPr>
          <a:xfrm>
            <a:off x="2476981" y="1502691"/>
            <a:ext cx="11157995" cy="6273829"/>
          </a:xfrm>
          <a:prstGeom prst="rect">
            <a:avLst/>
          </a:prstGeom>
        </p:spPr>
      </p:pic>
    </p:spTree>
    <p:extLst>
      <p:ext uri="{BB962C8B-B14F-4D97-AF65-F5344CB8AC3E}">
        <p14:creationId xmlns:p14="http://schemas.microsoft.com/office/powerpoint/2010/main" val="24114513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77723DFF-19A6-676D-A990-0FCD4F864CDB}"/>
              </a:ext>
            </a:extLst>
          </p:cNvPr>
          <p:cNvSpPr/>
          <p:nvPr/>
        </p:nvSpPr>
        <p:spPr>
          <a:xfrm>
            <a:off x="779785" y="745621"/>
            <a:ext cx="3618595" cy="620192"/>
          </a:xfrm>
          <a:prstGeom prst="rect">
            <a:avLst/>
          </a:prstGeom>
          <a:noFill/>
          <a:ln/>
        </p:spPr>
        <p:txBody>
          <a:bodyPr wrap="square" lIns="0" tIns="0" rIns="0" bIns="0" rtlCol="0" anchor="t"/>
          <a:lstStyle/>
          <a:p>
            <a:pPr marL="0" indent="0" algn="l">
              <a:lnSpc>
                <a:spcPts val="4900"/>
              </a:lnSpc>
              <a:buNone/>
            </a:pPr>
            <a:r>
              <a:rPr lang="en-US" sz="2400" dirty="0" err="1">
                <a:latin typeface="Times New Roman" panose="02020603050405020304" pitchFamily="18" charset="0"/>
                <a:cs typeface="Times New Roman" panose="02020603050405020304" pitchFamily="18" charset="0"/>
              </a:rPr>
              <a:t>Đặt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lịch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tư</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vấn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sinh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viên</a:t>
            </a:r>
            <a:r>
              <a:rPr lang="en-US" sz="2400" dirty="0">
                <a:latin typeface="Times New Roman" panose="02020603050405020304" pitchFamily="18" charset="0"/>
                <a:cs typeface="Times New Roman" panose="02020603050405020304" pitchFamily="18" charset="0"/>
              </a:rPr>
              <a:t> </a:t>
            </a:r>
          </a:p>
        </p:txBody>
      </p:sp>
      <p:pic>
        <p:nvPicPr>
          <p:cNvPr id="4" name="Picture 3">
            <a:extLst>
              <a:ext uri="{FF2B5EF4-FFF2-40B4-BE49-F238E27FC236}">
                <a16:creationId xmlns:a16="http://schemas.microsoft.com/office/drawing/2014/main" id="{12CC49CA-DE1F-828F-7ED6-8A4B9833483C}"/>
              </a:ext>
            </a:extLst>
          </p:cNvPr>
          <p:cNvPicPr>
            <a:picLocks noChangeAspect="1"/>
          </p:cNvPicPr>
          <p:nvPr/>
        </p:nvPicPr>
        <p:blipFill>
          <a:blip r:embed="rId2"/>
          <a:stretch>
            <a:fillRect/>
          </a:stretch>
        </p:blipFill>
        <p:spPr>
          <a:xfrm>
            <a:off x="1886673" y="1597430"/>
            <a:ext cx="11030673" cy="620223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5530195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351413" y="541868"/>
            <a:ext cx="5733298" cy="857118"/>
          </a:xfrm>
          <a:prstGeom prst="rect">
            <a:avLst/>
          </a:prstGeom>
          <a:noFill/>
          <a:ln/>
        </p:spPr>
        <p:txBody>
          <a:bodyPr wrap="none" lIns="0" tIns="0" rIns="0" bIns="0" rtlCol="0" anchor="t"/>
          <a:lstStyle/>
          <a:p>
            <a:pPr marL="0" indent="0" algn="l">
              <a:lnSpc>
                <a:spcPts val="5550"/>
              </a:lnSpc>
              <a:buNone/>
            </a:pPr>
            <a:r>
              <a:rPr lang="en-US" sz="2400" b="1" dirty="0">
                <a:solidFill>
                  <a:srgbClr val="1B1B27"/>
                </a:solidFill>
                <a:latin typeface="Times New Roman" panose="02020603050405020304" pitchFamily="18" charset="0"/>
                <a:ea typeface="Corben" pitchFamily="34" charset="-122"/>
                <a:cs typeface="Times New Roman" panose="02020603050405020304" pitchFamily="18" charset="0"/>
              </a:rPr>
              <a:t>ĐÁNH GIÁ VÀ HƯỚNG PHÁT TRIỂN</a:t>
            </a:r>
            <a:endParaRPr lang="en-US" sz="2400" b="1" dirty="0">
              <a:latin typeface="Times New Roman" panose="02020603050405020304" pitchFamily="18" charset="0"/>
              <a:cs typeface="Times New Roman" panose="02020603050405020304" pitchFamily="18" charset="0"/>
            </a:endParaRPr>
          </a:p>
        </p:txBody>
      </p:sp>
      <p:sp>
        <p:nvSpPr>
          <p:cNvPr id="3" name="Text 1"/>
          <p:cNvSpPr/>
          <p:nvPr/>
        </p:nvSpPr>
        <p:spPr>
          <a:xfrm>
            <a:off x="351413" y="1861132"/>
            <a:ext cx="4530328" cy="425291"/>
          </a:xfrm>
          <a:prstGeom prst="rect">
            <a:avLst/>
          </a:prstGeom>
          <a:noFill/>
          <a:ln/>
        </p:spPr>
        <p:txBody>
          <a:bodyPr wrap="none" lIns="0" tIns="0" rIns="0" bIns="0" rtlCol="0" anchor="t"/>
          <a:lstStyle/>
          <a:p>
            <a:pPr marL="0" indent="0" algn="l">
              <a:lnSpc>
                <a:spcPts val="3300"/>
              </a:lnSpc>
              <a:buNone/>
            </a:pPr>
            <a:r>
              <a:rPr lang="en-US" sz="2000" dirty="0">
                <a:solidFill>
                  <a:srgbClr val="1B1B27"/>
                </a:solidFill>
                <a:latin typeface="Times New Roman" panose="02020603050405020304" pitchFamily="18" charset="0"/>
                <a:ea typeface="Corben" pitchFamily="34" charset="-122"/>
                <a:cs typeface="Times New Roman" panose="02020603050405020304" pitchFamily="18" charset="0"/>
              </a:rPr>
              <a:t>Kết Quả Đạt Được (Ưu Điểm</a:t>
            </a:r>
            <a:r>
              <a:rPr lang="en-US" sz="2650" dirty="0">
                <a:solidFill>
                  <a:srgbClr val="1B1B27"/>
                </a:solidFill>
                <a:latin typeface="Times New Roman" panose="02020603050405020304" pitchFamily="18" charset="0"/>
                <a:ea typeface="Corben" pitchFamily="34" charset="-122"/>
                <a:cs typeface="Times New Roman" panose="02020603050405020304" pitchFamily="18" charset="0"/>
              </a:rPr>
              <a:t>)</a:t>
            </a:r>
            <a:endParaRPr lang="en-US" sz="2650" dirty="0">
              <a:latin typeface="Times New Roman" panose="02020603050405020304" pitchFamily="18" charset="0"/>
              <a:cs typeface="Times New Roman" panose="02020603050405020304" pitchFamily="18" charset="0"/>
            </a:endParaRPr>
          </a:p>
        </p:txBody>
      </p:sp>
      <p:sp>
        <p:nvSpPr>
          <p:cNvPr id="4" name="Text 2"/>
          <p:cNvSpPr/>
          <p:nvPr/>
        </p:nvSpPr>
        <p:spPr>
          <a:xfrm>
            <a:off x="351413" y="251323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2400" dirty="0">
                <a:solidFill>
                  <a:srgbClr val="404155"/>
                </a:solidFill>
                <a:latin typeface="Times New Roman" panose="02020603050405020304" pitchFamily="18" charset="0"/>
                <a:ea typeface="Nobile" pitchFamily="34" charset="-122"/>
                <a:cs typeface="Times New Roman" panose="02020603050405020304" pitchFamily="18" charset="0"/>
              </a:rPr>
              <a:t>Đáp ứng các yêu cầu cơ bản về tư vấn tuyển sinh.</a:t>
            </a:r>
            <a:endParaRPr lang="en-US" sz="2400" dirty="0">
              <a:latin typeface="Times New Roman" panose="02020603050405020304" pitchFamily="18" charset="0"/>
              <a:cs typeface="Times New Roman" panose="02020603050405020304" pitchFamily="18" charset="0"/>
            </a:endParaRPr>
          </a:p>
        </p:txBody>
      </p:sp>
      <p:sp>
        <p:nvSpPr>
          <p:cNvPr id="5" name="Text 3"/>
          <p:cNvSpPr/>
          <p:nvPr/>
        </p:nvSpPr>
        <p:spPr>
          <a:xfrm>
            <a:off x="351413" y="2955435"/>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2400" dirty="0">
                <a:solidFill>
                  <a:srgbClr val="404155"/>
                </a:solidFill>
                <a:latin typeface="Times New Roman" panose="02020603050405020304" pitchFamily="18" charset="0"/>
                <a:ea typeface="Nobile" pitchFamily="34" charset="-122"/>
                <a:cs typeface="Times New Roman" panose="02020603050405020304" pitchFamily="18" charset="0"/>
              </a:rPr>
              <a:t>Xử lý dữ liệu chính xác, nhập liệu thuận tiện, hạn chế sai sót.</a:t>
            </a:r>
            <a:endParaRPr lang="en-US" sz="2400" dirty="0">
              <a:latin typeface="Times New Roman" panose="02020603050405020304" pitchFamily="18" charset="0"/>
              <a:cs typeface="Times New Roman" panose="02020603050405020304" pitchFamily="18" charset="0"/>
            </a:endParaRPr>
          </a:p>
        </p:txBody>
      </p:sp>
      <p:sp>
        <p:nvSpPr>
          <p:cNvPr id="6" name="Text 4"/>
          <p:cNvSpPr/>
          <p:nvPr/>
        </p:nvSpPr>
        <p:spPr>
          <a:xfrm>
            <a:off x="351413" y="3760536"/>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2400" dirty="0">
                <a:solidFill>
                  <a:srgbClr val="404155"/>
                </a:solidFill>
                <a:latin typeface="Times New Roman" panose="02020603050405020304" pitchFamily="18" charset="0"/>
                <a:ea typeface="Nobile" pitchFamily="34" charset="-122"/>
                <a:cs typeface="Times New Roman" panose="02020603050405020304" pitchFamily="18" charset="0"/>
              </a:rPr>
              <a:t>Giao diện thân thiện, trực quan, dễ sử dụng.</a:t>
            </a:r>
            <a:endParaRPr lang="en-US" sz="2400" dirty="0">
              <a:latin typeface="Times New Roman" panose="02020603050405020304" pitchFamily="18" charset="0"/>
              <a:cs typeface="Times New Roman" panose="02020603050405020304" pitchFamily="18" charset="0"/>
            </a:endParaRPr>
          </a:p>
        </p:txBody>
      </p:sp>
      <p:sp>
        <p:nvSpPr>
          <p:cNvPr id="7" name="Text 5"/>
          <p:cNvSpPr/>
          <p:nvPr/>
        </p:nvSpPr>
        <p:spPr>
          <a:xfrm>
            <a:off x="351413" y="4202734"/>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2400" dirty="0">
                <a:solidFill>
                  <a:srgbClr val="404155"/>
                </a:solidFill>
                <a:latin typeface="Times New Roman" panose="02020603050405020304" pitchFamily="18" charset="0"/>
                <a:ea typeface="Nobile" pitchFamily="34" charset="-122"/>
                <a:cs typeface="Times New Roman" panose="02020603050405020304" pitchFamily="18" charset="0"/>
              </a:rPr>
              <a:t>Tính chặt chẽ về logic, đảm bảo thông tin được sử dụng chính xác.</a:t>
            </a:r>
            <a:endParaRPr lang="en-US" sz="2400" dirty="0">
              <a:latin typeface="Times New Roman" panose="02020603050405020304" pitchFamily="18" charset="0"/>
              <a:cs typeface="Times New Roman" panose="02020603050405020304" pitchFamily="18" charset="0"/>
            </a:endParaRPr>
          </a:p>
        </p:txBody>
      </p:sp>
      <p:sp>
        <p:nvSpPr>
          <p:cNvPr id="8" name="Text 6"/>
          <p:cNvSpPr/>
          <p:nvPr/>
        </p:nvSpPr>
        <p:spPr>
          <a:xfrm>
            <a:off x="351413" y="500783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2400" dirty="0">
                <a:solidFill>
                  <a:srgbClr val="404155"/>
                </a:solidFill>
                <a:latin typeface="Times New Roman" panose="02020603050405020304" pitchFamily="18" charset="0"/>
                <a:ea typeface="Nobile" pitchFamily="34" charset="-122"/>
                <a:cs typeface="Times New Roman" panose="02020603050405020304" pitchFamily="18" charset="0"/>
              </a:rPr>
              <a:t>Thiết kế cơ sở dữ liệu rõ ràng, mạch lạc và tối ưu.</a:t>
            </a:r>
            <a:endParaRPr lang="en-US" sz="2400" dirty="0">
              <a:latin typeface="Times New Roman" panose="02020603050405020304" pitchFamily="18" charset="0"/>
              <a:cs typeface="Times New Roman" panose="02020603050405020304" pitchFamily="18" charset="0"/>
            </a:endParaRPr>
          </a:p>
        </p:txBody>
      </p:sp>
      <p:sp>
        <p:nvSpPr>
          <p:cNvPr id="26" name="Shape 12">
            <a:extLst>
              <a:ext uri="{FF2B5EF4-FFF2-40B4-BE49-F238E27FC236}">
                <a16:creationId xmlns:a16="http://schemas.microsoft.com/office/drawing/2014/main" id="{C1D3D8B4-DA51-E4B8-68C8-4386A8AC43A1}"/>
              </a:ext>
            </a:extLst>
          </p:cNvPr>
          <p:cNvSpPr/>
          <p:nvPr/>
        </p:nvSpPr>
        <p:spPr>
          <a:xfrm>
            <a:off x="7599521" y="5384959"/>
            <a:ext cx="30480" cy="1360527"/>
          </a:xfrm>
          <a:prstGeom prst="rect">
            <a:avLst/>
          </a:prstGeom>
          <a:solidFill>
            <a:srgbClr val="4967E9"/>
          </a:solidFill>
          <a:ln/>
        </p:spPr>
      </p:sp>
      <p:pic>
        <p:nvPicPr>
          <p:cNvPr id="28" name="Picture 27">
            <a:extLst>
              <a:ext uri="{FF2B5EF4-FFF2-40B4-BE49-F238E27FC236}">
                <a16:creationId xmlns:a16="http://schemas.microsoft.com/office/drawing/2014/main" id="{A3E01481-B138-1480-C52A-9A9535739D5A}"/>
              </a:ext>
            </a:extLst>
          </p:cNvPr>
          <p:cNvPicPr>
            <a:picLocks noChangeAspect="1"/>
          </p:cNvPicPr>
          <p:nvPr/>
        </p:nvPicPr>
        <p:blipFill>
          <a:blip r:embed="rId3"/>
          <a:stretch>
            <a:fillRect/>
          </a:stretch>
        </p:blipFill>
        <p:spPr>
          <a:xfrm>
            <a:off x="7030880" y="1663672"/>
            <a:ext cx="7296150" cy="471671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439024" y="755925"/>
            <a:ext cx="5553194" cy="514350"/>
          </a:xfrm>
          <a:prstGeom prst="rect">
            <a:avLst/>
          </a:prstGeom>
          <a:noFill/>
          <a:ln/>
        </p:spPr>
        <p:txBody>
          <a:bodyPr wrap="none" lIns="0" tIns="0" rIns="0" bIns="0" rtlCol="0" anchor="t"/>
          <a:lstStyle/>
          <a:p>
            <a:pPr marL="0" indent="0" algn="l">
              <a:lnSpc>
                <a:spcPts val="4050"/>
              </a:lnSpc>
              <a:buNone/>
            </a:pPr>
            <a:r>
              <a:rPr lang="en-US" sz="3200" dirty="0">
                <a:solidFill>
                  <a:srgbClr val="1B1B27"/>
                </a:solidFill>
                <a:latin typeface="Times New Roman" panose="02020603050405020304" pitchFamily="18" charset="0"/>
                <a:ea typeface="Corben" pitchFamily="34" charset="-122"/>
                <a:cs typeface="Times New Roman" panose="02020603050405020304" pitchFamily="18" charset="0"/>
              </a:rPr>
              <a:t>LỜI NÓI ĐẦU VÀ MỤC TIÊU</a:t>
            </a:r>
            <a:endParaRPr lang="en-US" sz="3200" dirty="0">
              <a:latin typeface="Times New Roman" panose="02020603050405020304" pitchFamily="18" charset="0"/>
              <a:cs typeface="Times New Roman" panose="02020603050405020304" pitchFamily="18" charset="0"/>
            </a:endParaRPr>
          </a:p>
        </p:txBody>
      </p:sp>
      <p:sp>
        <p:nvSpPr>
          <p:cNvPr id="3" name="Text 1"/>
          <p:cNvSpPr/>
          <p:nvPr/>
        </p:nvSpPr>
        <p:spPr>
          <a:xfrm>
            <a:off x="439024" y="1670819"/>
            <a:ext cx="4252674" cy="514350"/>
          </a:xfrm>
          <a:prstGeom prst="rect">
            <a:avLst/>
          </a:prstGeom>
          <a:noFill/>
          <a:ln/>
        </p:spPr>
        <p:txBody>
          <a:bodyPr wrap="none" lIns="0" tIns="0" rIns="0" bIns="0" rtlCol="0" anchor="t"/>
          <a:lstStyle/>
          <a:p>
            <a:pPr marL="0" indent="0" algn="l">
              <a:lnSpc>
                <a:spcPts val="2400"/>
              </a:lnSpc>
              <a:buNone/>
            </a:pPr>
            <a:r>
              <a:rPr lang="en-US" dirty="0">
                <a:solidFill>
                  <a:srgbClr val="1B1B27"/>
                </a:solidFill>
                <a:latin typeface="Times New Roman" panose="02020603050405020304" pitchFamily="18" charset="0"/>
                <a:ea typeface="Corben" pitchFamily="34" charset="-122"/>
                <a:cs typeface="Times New Roman" panose="02020603050405020304" pitchFamily="18" charset="0"/>
              </a:rPr>
              <a:t>Tầm quan trọng của việc chọn ngành</a:t>
            </a:r>
            <a:endParaRPr lang="en-US" dirty="0">
              <a:latin typeface="Times New Roman" panose="02020603050405020304" pitchFamily="18" charset="0"/>
              <a:cs typeface="Times New Roman" panose="02020603050405020304" pitchFamily="18" charset="0"/>
            </a:endParaRPr>
          </a:p>
        </p:txBody>
      </p:sp>
      <p:sp>
        <p:nvSpPr>
          <p:cNvPr id="4" name="Text 2"/>
          <p:cNvSpPr/>
          <p:nvPr/>
        </p:nvSpPr>
        <p:spPr>
          <a:xfrm>
            <a:off x="439024" y="2363525"/>
            <a:ext cx="7232213" cy="1187201"/>
          </a:xfrm>
          <a:prstGeom prst="rect">
            <a:avLst/>
          </a:prstGeom>
          <a:noFill/>
          <a:ln/>
        </p:spPr>
        <p:txBody>
          <a:bodyPr wrap="square" lIns="0" tIns="0" rIns="0" bIns="0" rtlCol="0" anchor="t"/>
          <a:lstStyle/>
          <a:p>
            <a:pPr marL="0" indent="0" algn="l">
              <a:lnSpc>
                <a:spcPts val="2050"/>
              </a:lnSpc>
              <a:buNone/>
            </a:pPr>
            <a:r>
              <a:rPr lang="en-US" sz="2000" dirty="0">
                <a:solidFill>
                  <a:srgbClr val="404155"/>
                </a:solidFill>
                <a:latin typeface="Times New Roman" panose="02020603050405020304" pitchFamily="18" charset="0"/>
                <a:ea typeface="Nobile" pitchFamily="34" charset="-122"/>
                <a:cs typeface="Times New Roman" panose="02020603050405020304" pitchFamily="18" charset="0"/>
              </a:rPr>
              <a:t>Việc lựa chọn trường và ngành học là quyết định quan trọng, ảnh hưởng đến sự nghiệp và nhiều khía cạnh cuộc sống của sinh viên. Cần cân nhắc kỹ lưỡng về chương trình đào tạo, nội dung, và sự phù hợp với năng lực, sở thích cá nhân</a:t>
            </a:r>
            <a:r>
              <a:rPr lang="en-US" sz="1600" dirty="0">
                <a:solidFill>
                  <a:srgbClr val="404155"/>
                </a:solidFill>
                <a:latin typeface="Times New Roman" panose="02020603050405020304" pitchFamily="18" charset="0"/>
                <a:ea typeface="Nobile" pitchFamily="34" charset="-122"/>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sp>
        <p:nvSpPr>
          <p:cNvPr id="5" name="Text 3"/>
          <p:cNvSpPr/>
          <p:nvPr/>
        </p:nvSpPr>
        <p:spPr>
          <a:xfrm>
            <a:off x="364056" y="3550726"/>
            <a:ext cx="7232213" cy="1929003"/>
          </a:xfrm>
          <a:prstGeom prst="rect">
            <a:avLst/>
          </a:prstGeom>
          <a:noFill/>
          <a:ln/>
        </p:spPr>
        <p:txBody>
          <a:bodyPr wrap="square" lIns="0" tIns="0" rIns="0" bIns="0" rtlCol="0" anchor="t"/>
          <a:lstStyle/>
          <a:p>
            <a:pPr marL="0" indent="0" algn="l">
              <a:lnSpc>
                <a:spcPts val="2050"/>
              </a:lnSpc>
              <a:buNone/>
            </a:pPr>
            <a:r>
              <a:rPr lang="en-US" sz="2000" dirty="0">
                <a:solidFill>
                  <a:srgbClr val="404155"/>
                </a:solidFill>
                <a:latin typeface="Times New Roman" panose="02020603050405020304" pitchFamily="18" charset="0"/>
                <a:ea typeface="Nobile" pitchFamily="34" charset="-122"/>
                <a:cs typeface="Times New Roman" panose="02020603050405020304" pitchFamily="18" charset="0"/>
              </a:rPr>
              <a:t>Trường Đại học Kỹ thuật Công nghiệp (TNUT) là cơ sở đào tạo kỹ thuật uy tín, cung cấp nhiều chương trình phù hợp với nhu cầu xã hội.</a:t>
            </a:r>
            <a:endParaRPr lang="en-US" sz="2000" dirty="0">
              <a:latin typeface="Times New Roman" panose="02020603050405020304" pitchFamily="18" charset="0"/>
              <a:cs typeface="Times New Roman" panose="02020603050405020304" pitchFamily="18" charset="0"/>
            </a:endParaRPr>
          </a:p>
        </p:txBody>
      </p:sp>
      <p:sp>
        <p:nvSpPr>
          <p:cNvPr id="7" name="Shape 4"/>
          <p:cNvSpPr/>
          <p:nvPr/>
        </p:nvSpPr>
        <p:spPr>
          <a:xfrm>
            <a:off x="231817" y="4924952"/>
            <a:ext cx="7749427" cy="1226939"/>
          </a:xfrm>
          <a:prstGeom prst="roundRect">
            <a:avLst>
              <a:gd name="adj" fmla="val 9315"/>
            </a:avLst>
          </a:prstGeom>
          <a:solidFill>
            <a:srgbClr val="4967E9"/>
          </a:solidFill>
          <a:ln w="7620">
            <a:solidFill>
              <a:srgbClr val="6280FF"/>
            </a:solidFill>
            <a:prstDash val="solid"/>
          </a:ln>
        </p:spPr>
      </p:sp>
      <p:sp>
        <p:nvSpPr>
          <p:cNvPr id="8" name="Text 5"/>
          <p:cNvSpPr/>
          <p:nvPr/>
        </p:nvSpPr>
        <p:spPr>
          <a:xfrm>
            <a:off x="403982" y="5241235"/>
            <a:ext cx="2057638" cy="257175"/>
          </a:xfrm>
          <a:prstGeom prst="rect">
            <a:avLst/>
          </a:prstGeom>
          <a:noFill/>
          <a:ln/>
        </p:spPr>
        <p:txBody>
          <a:bodyPr wrap="none" lIns="0" tIns="0" rIns="0" bIns="0" rtlCol="0" anchor="t"/>
          <a:lstStyle/>
          <a:p>
            <a:pPr marL="0" indent="0" algn="l">
              <a:lnSpc>
                <a:spcPts val="2000"/>
              </a:lnSpc>
              <a:buNone/>
            </a:pPr>
            <a:r>
              <a:rPr lang="en-US" sz="2000" dirty="0">
                <a:solidFill>
                  <a:srgbClr val="FFFFFF"/>
                </a:solidFill>
                <a:latin typeface="Times New Roman" panose="02020603050405020304" pitchFamily="18" charset="0"/>
                <a:ea typeface="Corben" pitchFamily="34" charset="-122"/>
                <a:cs typeface="Times New Roman" panose="02020603050405020304" pitchFamily="18" charset="0"/>
              </a:rPr>
              <a:t>Mục tiêu hệ thống</a:t>
            </a:r>
            <a:endParaRPr lang="en-US" sz="2000" dirty="0">
              <a:latin typeface="Times New Roman" panose="02020603050405020304" pitchFamily="18" charset="0"/>
              <a:cs typeface="Times New Roman" panose="02020603050405020304" pitchFamily="18" charset="0"/>
            </a:endParaRPr>
          </a:p>
        </p:txBody>
      </p:sp>
      <p:sp>
        <p:nvSpPr>
          <p:cNvPr id="9" name="Text 6"/>
          <p:cNvSpPr/>
          <p:nvPr/>
        </p:nvSpPr>
        <p:spPr>
          <a:xfrm>
            <a:off x="403982" y="5578432"/>
            <a:ext cx="5725885" cy="282047"/>
          </a:xfrm>
          <a:prstGeom prst="rect">
            <a:avLst/>
          </a:prstGeom>
          <a:noFill/>
          <a:ln/>
        </p:spPr>
        <p:txBody>
          <a:bodyPr wrap="none" lIns="0" tIns="0" rIns="0" bIns="0" rtlCol="0" anchor="t"/>
          <a:lstStyle/>
          <a:p>
            <a:pPr marL="0" indent="0" algn="l">
              <a:lnSpc>
                <a:spcPts val="2050"/>
              </a:lnSpc>
              <a:buNone/>
            </a:pPr>
            <a:r>
              <a:rPr lang="en-US" sz="2000" dirty="0">
                <a:solidFill>
                  <a:srgbClr val="FFFFFF"/>
                </a:solidFill>
                <a:latin typeface="Times New Roman" panose="02020603050405020304" pitchFamily="18" charset="0"/>
                <a:ea typeface="Nobile" pitchFamily="34" charset="-122"/>
                <a:cs typeface="Times New Roman" panose="02020603050405020304" pitchFamily="18" charset="0"/>
              </a:rPr>
              <a:t>Hỗ trợ tân sinh viên TNUT lựa chọn ngành học phù hợp nhất với bản thân.</a:t>
            </a:r>
            <a:endParaRPr lang="en-US" sz="2000" dirty="0">
              <a:latin typeface="Times New Roman" panose="02020603050405020304" pitchFamily="18" charset="0"/>
              <a:cs typeface="Times New Roman" panose="02020603050405020304" pitchFamily="18" charset="0"/>
            </a:endParaRPr>
          </a:p>
        </p:txBody>
      </p:sp>
      <p:sp>
        <p:nvSpPr>
          <p:cNvPr id="10" name="Shape 7"/>
          <p:cNvSpPr/>
          <p:nvPr/>
        </p:nvSpPr>
        <p:spPr>
          <a:xfrm>
            <a:off x="298741" y="6184271"/>
            <a:ext cx="6656784" cy="1226939"/>
          </a:xfrm>
          <a:prstGeom prst="roundRect">
            <a:avLst>
              <a:gd name="adj" fmla="val 5635"/>
            </a:avLst>
          </a:prstGeom>
          <a:solidFill>
            <a:srgbClr val="4967E9"/>
          </a:solidFill>
          <a:ln w="7620">
            <a:solidFill>
              <a:srgbClr val="6280FF"/>
            </a:solidFill>
            <a:prstDash val="solid"/>
          </a:ln>
        </p:spPr>
      </p:sp>
      <p:sp>
        <p:nvSpPr>
          <p:cNvPr id="11" name="Text 8"/>
          <p:cNvSpPr/>
          <p:nvPr/>
        </p:nvSpPr>
        <p:spPr>
          <a:xfrm>
            <a:off x="470906" y="6356435"/>
            <a:ext cx="2057638" cy="257175"/>
          </a:xfrm>
          <a:prstGeom prst="rect">
            <a:avLst/>
          </a:prstGeom>
          <a:noFill/>
          <a:ln/>
        </p:spPr>
        <p:txBody>
          <a:bodyPr wrap="none" lIns="0" tIns="0" rIns="0" bIns="0" rtlCol="0" anchor="t"/>
          <a:lstStyle/>
          <a:p>
            <a:pPr marL="0" indent="0" algn="l">
              <a:lnSpc>
                <a:spcPts val="2000"/>
              </a:lnSpc>
              <a:buNone/>
            </a:pPr>
            <a:r>
              <a:rPr lang="en-US" sz="2000" dirty="0">
                <a:solidFill>
                  <a:srgbClr val="FFFFFF"/>
                </a:solidFill>
                <a:latin typeface="Times New Roman" panose="02020603050405020304" pitchFamily="18" charset="0"/>
                <a:ea typeface="Corben" pitchFamily="34" charset="-122"/>
                <a:cs typeface="Times New Roman" panose="02020603050405020304" pitchFamily="18" charset="0"/>
              </a:rPr>
              <a:t>Nội dung chính</a:t>
            </a:r>
            <a:endParaRPr lang="en-US" sz="2000" dirty="0">
              <a:latin typeface="Times New Roman" panose="02020603050405020304" pitchFamily="18" charset="0"/>
              <a:cs typeface="Times New Roman" panose="02020603050405020304" pitchFamily="18" charset="0"/>
            </a:endParaRPr>
          </a:p>
        </p:txBody>
      </p:sp>
      <p:sp>
        <p:nvSpPr>
          <p:cNvPr id="12" name="Text 9"/>
          <p:cNvSpPr/>
          <p:nvPr/>
        </p:nvSpPr>
        <p:spPr>
          <a:xfrm>
            <a:off x="470906" y="6712313"/>
            <a:ext cx="6312456" cy="526733"/>
          </a:xfrm>
          <a:prstGeom prst="rect">
            <a:avLst/>
          </a:prstGeom>
          <a:noFill/>
          <a:ln/>
        </p:spPr>
        <p:txBody>
          <a:bodyPr wrap="square" lIns="0" tIns="0" rIns="0" bIns="0" rtlCol="0" anchor="t"/>
          <a:lstStyle/>
          <a:p>
            <a:pPr marL="0" indent="0" algn="l">
              <a:lnSpc>
                <a:spcPts val="2050"/>
              </a:lnSpc>
              <a:buNone/>
            </a:pPr>
            <a:r>
              <a:rPr lang="en-US" sz="2000" dirty="0">
                <a:solidFill>
                  <a:srgbClr val="FFFFFF"/>
                </a:solidFill>
                <a:latin typeface="Times New Roman" panose="02020603050405020304" pitchFamily="18" charset="0"/>
                <a:ea typeface="Nobile" pitchFamily="34" charset="-122"/>
                <a:cs typeface="Times New Roman" panose="02020603050405020304" pitchFamily="18" charset="0"/>
              </a:rPr>
              <a:t>Giới thiệu ngành học, so sánh nhu cầu xã hội, và đề xuất ngành phù hợp (đầu vào, đầu ra, chương trình).</a:t>
            </a:r>
            <a:endParaRPr lang="en-US" sz="2000"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56EBF526-259E-0E02-3CA6-4F79C1117D4A}"/>
              </a:ext>
            </a:extLst>
          </p:cNvPr>
          <p:cNvPicPr>
            <a:picLocks noChangeAspect="1"/>
          </p:cNvPicPr>
          <p:nvPr/>
        </p:nvPicPr>
        <p:blipFill>
          <a:blip r:embed="rId3"/>
          <a:stretch>
            <a:fillRect/>
          </a:stretch>
        </p:blipFill>
        <p:spPr>
          <a:xfrm>
            <a:off x="8405577" y="746123"/>
            <a:ext cx="5553194" cy="649292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7">
            <a:extLst>
              <a:ext uri="{FF2B5EF4-FFF2-40B4-BE49-F238E27FC236}">
                <a16:creationId xmlns:a16="http://schemas.microsoft.com/office/drawing/2014/main" id="{DAE1259D-4098-1234-A815-E2DBD85B00D2}"/>
              </a:ext>
            </a:extLst>
          </p:cNvPr>
          <p:cNvSpPr/>
          <p:nvPr/>
        </p:nvSpPr>
        <p:spPr>
          <a:xfrm>
            <a:off x="950365" y="2292262"/>
            <a:ext cx="4823222" cy="425291"/>
          </a:xfrm>
          <a:prstGeom prst="rect">
            <a:avLst/>
          </a:prstGeom>
          <a:noFill/>
          <a:ln/>
        </p:spPr>
        <p:txBody>
          <a:bodyPr wrap="none" lIns="0" tIns="0" rIns="0" bIns="0" rtlCol="0" anchor="t"/>
          <a:lstStyle/>
          <a:p>
            <a:pPr marL="0" indent="0" algn="l">
              <a:lnSpc>
                <a:spcPts val="3300"/>
              </a:lnSpc>
              <a:buNone/>
            </a:pPr>
            <a:r>
              <a:rPr lang="en-US" sz="2650" dirty="0">
                <a:solidFill>
                  <a:srgbClr val="1B1B27"/>
                </a:solidFill>
                <a:latin typeface="Times New Roman" panose="02020603050405020304" pitchFamily="18" charset="0"/>
                <a:ea typeface="Corben" pitchFamily="34" charset="-122"/>
                <a:cs typeface="Times New Roman" panose="02020603050405020304" pitchFamily="18" charset="0"/>
              </a:rPr>
              <a:t>Hạn Chế và Hướng Phát Triển</a:t>
            </a:r>
            <a:endParaRPr lang="en-US" sz="2650" dirty="0">
              <a:latin typeface="Times New Roman" panose="02020603050405020304" pitchFamily="18" charset="0"/>
              <a:cs typeface="Times New Roman" panose="02020603050405020304" pitchFamily="18" charset="0"/>
            </a:endParaRPr>
          </a:p>
        </p:txBody>
      </p:sp>
      <p:sp>
        <p:nvSpPr>
          <p:cNvPr id="3" name="Text 8">
            <a:extLst>
              <a:ext uri="{FF2B5EF4-FFF2-40B4-BE49-F238E27FC236}">
                <a16:creationId xmlns:a16="http://schemas.microsoft.com/office/drawing/2014/main" id="{EF13A8A3-CEEA-66A9-BD91-41444316321F}"/>
              </a:ext>
            </a:extLst>
          </p:cNvPr>
          <p:cNvSpPr/>
          <p:nvPr/>
        </p:nvSpPr>
        <p:spPr>
          <a:xfrm>
            <a:off x="950365" y="2944367"/>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404155"/>
                </a:solidFill>
                <a:latin typeface="Times New Roman" panose="02020603050405020304" pitchFamily="18" charset="0"/>
                <a:ea typeface="Nobile" pitchFamily="34" charset="-122"/>
                <a:cs typeface="Times New Roman" panose="02020603050405020304" pitchFamily="18" charset="0"/>
              </a:rPr>
              <a:t>Phân tích và chức năng chương trình còn đơn giản, chưa sâu sắc.</a:t>
            </a:r>
            <a:endParaRPr lang="en-US" sz="1750" dirty="0">
              <a:latin typeface="Times New Roman" panose="02020603050405020304" pitchFamily="18" charset="0"/>
              <a:cs typeface="Times New Roman" panose="02020603050405020304" pitchFamily="18" charset="0"/>
            </a:endParaRPr>
          </a:p>
        </p:txBody>
      </p:sp>
      <p:sp>
        <p:nvSpPr>
          <p:cNvPr id="4" name="Text 9">
            <a:extLst>
              <a:ext uri="{FF2B5EF4-FFF2-40B4-BE49-F238E27FC236}">
                <a16:creationId xmlns:a16="http://schemas.microsoft.com/office/drawing/2014/main" id="{46A2F690-FF1E-7EC0-9736-BDABEA1747DB}"/>
              </a:ext>
            </a:extLst>
          </p:cNvPr>
          <p:cNvSpPr/>
          <p:nvPr/>
        </p:nvSpPr>
        <p:spPr>
          <a:xfrm>
            <a:off x="950365" y="3749468"/>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404155"/>
                </a:solidFill>
                <a:latin typeface="Times New Roman" panose="02020603050405020304" pitchFamily="18" charset="0"/>
                <a:ea typeface="Nobile" pitchFamily="34" charset="-122"/>
                <a:cs typeface="Times New Roman" panose="02020603050405020304" pitchFamily="18" charset="0"/>
              </a:rPr>
              <a:t>Thiếu kiến thức chuyên môn sâu về các ngành học để đưa ra tư vấn tốt nhất.</a:t>
            </a:r>
            <a:endParaRPr lang="en-US" sz="1750" dirty="0">
              <a:latin typeface="Times New Roman" panose="02020603050405020304" pitchFamily="18" charset="0"/>
              <a:cs typeface="Times New Roman" panose="02020603050405020304" pitchFamily="18" charset="0"/>
            </a:endParaRPr>
          </a:p>
        </p:txBody>
      </p:sp>
      <p:sp>
        <p:nvSpPr>
          <p:cNvPr id="5" name="Text 10">
            <a:extLst>
              <a:ext uri="{FF2B5EF4-FFF2-40B4-BE49-F238E27FC236}">
                <a16:creationId xmlns:a16="http://schemas.microsoft.com/office/drawing/2014/main" id="{4A5BEB5E-61DA-9E6C-83E4-21E31CBCEC63}"/>
              </a:ext>
            </a:extLst>
          </p:cNvPr>
          <p:cNvSpPr/>
          <p:nvPr/>
        </p:nvSpPr>
        <p:spPr>
          <a:xfrm>
            <a:off x="950365" y="455456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4155"/>
                </a:solidFill>
                <a:latin typeface="Times New Roman" panose="02020603050405020304" pitchFamily="18" charset="0"/>
                <a:ea typeface="Nobile" pitchFamily="34" charset="-122"/>
                <a:cs typeface="Times New Roman" panose="02020603050405020304" pitchFamily="18" charset="0"/>
              </a:rPr>
              <a:t>Hệ thống chưa hoàn thiện để sử dụng thực tế.</a:t>
            </a:r>
            <a:endParaRPr lang="en-US" sz="1750" dirty="0">
              <a:latin typeface="Times New Roman" panose="02020603050405020304" pitchFamily="18" charset="0"/>
              <a:cs typeface="Times New Roman" panose="02020603050405020304" pitchFamily="18" charset="0"/>
            </a:endParaRPr>
          </a:p>
        </p:txBody>
      </p:sp>
      <p:sp>
        <p:nvSpPr>
          <p:cNvPr id="6" name="Text 11">
            <a:extLst>
              <a:ext uri="{FF2B5EF4-FFF2-40B4-BE49-F238E27FC236}">
                <a16:creationId xmlns:a16="http://schemas.microsoft.com/office/drawing/2014/main" id="{63279727-62D9-10C4-9891-C085DD2D8A30}"/>
              </a:ext>
            </a:extLst>
          </p:cNvPr>
          <p:cNvSpPr/>
          <p:nvPr/>
        </p:nvSpPr>
        <p:spPr>
          <a:xfrm>
            <a:off x="1290527" y="5172622"/>
            <a:ext cx="5904548" cy="1360527"/>
          </a:xfrm>
          <a:prstGeom prst="rect">
            <a:avLst/>
          </a:prstGeom>
          <a:noFill/>
          <a:ln/>
        </p:spPr>
        <p:txBody>
          <a:bodyPr wrap="square" lIns="0" tIns="0" rIns="0" bIns="0" rtlCol="0" anchor="t"/>
          <a:lstStyle/>
          <a:p>
            <a:pPr marL="0" indent="0" algn="l">
              <a:lnSpc>
                <a:spcPts val="3550"/>
              </a:lnSpc>
              <a:buNone/>
            </a:pPr>
            <a:r>
              <a:rPr lang="en-US" sz="2200" dirty="0">
                <a:solidFill>
                  <a:srgbClr val="4967E9"/>
                </a:solidFill>
                <a:latin typeface="Times New Roman" panose="02020603050405020304" pitchFamily="18" charset="0"/>
                <a:ea typeface="Nobile" pitchFamily="34" charset="-122"/>
                <a:cs typeface="Times New Roman" panose="02020603050405020304" pitchFamily="18" charset="0"/>
              </a:rPr>
              <a:t>Hướng phát triển:</a:t>
            </a:r>
            <a:r>
              <a:rPr lang="en-US" sz="2200" dirty="0">
                <a:solidFill>
                  <a:srgbClr val="404155"/>
                </a:solidFill>
                <a:latin typeface="Times New Roman" panose="02020603050405020304" pitchFamily="18" charset="0"/>
                <a:ea typeface="Nobile" pitchFamily="34" charset="-122"/>
                <a:cs typeface="Times New Roman" panose="02020603050405020304" pitchFamily="18" charset="0"/>
              </a:rPr>
              <a:t> Cải thiện khả năng xử lý dữ liệu và tiếp nhận thông tin trực quan để nâng cao chất lượng tư vấn.</a:t>
            </a:r>
            <a:endParaRPr lang="en-US" sz="2200" dirty="0">
              <a:latin typeface="Times New Roman" panose="02020603050405020304" pitchFamily="18" charset="0"/>
              <a:cs typeface="Times New Roman" panose="02020603050405020304" pitchFamily="18" charset="0"/>
            </a:endParaRPr>
          </a:p>
        </p:txBody>
      </p:sp>
      <p:sp>
        <p:nvSpPr>
          <p:cNvPr id="7" name="Shape 12">
            <a:extLst>
              <a:ext uri="{FF2B5EF4-FFF2-40B4-BE49-F238E27FC236}">
                <a16:creationId xmlns:a16="http://schemas.microsoft.com/office/drawing/2014/main" id="{57D810E3-1D70-C7E5-E643-3F99957C2C0A}"/>
              </a:ext>
            </a:extLst>
          </p:cNvPr>
          <p:cNvSpPr/>
          <p:nvPr/>
        </p:nvSpPr>
        <p:spPr>
          <a:xfrm>
            <a:off x="950365" y="5172622"/>
            <a:ext cx="30480" cy="1360527"/>
          </a:xfrm>
          <a:prstGeom prst="rect">
            <a:avLst/>
          </a:prstGeom>
          <a:solidFill>
            <a:srgbClr val="4967E9"/>
          </a:solidFill>
          <a:ln/>
        </p:spPr>
      </p:sp>
      <p:sp>
        <p:nvSpPr>
          <p:cNvPr id="8" name="Text 0">
            <a:extLst>
              <a:ext uri="{FF2B5EF4-FFF2-40B4-BE49-F238E27FC236}">
                <a16:creationId xmlns:a16="http://schemas.microsoft.com/office/drawing/2014/main" id="{B7881A53-05E2-45FD-D6F3-CB7F7EE4F179}"/>
              </a:ext>
            </a:extLst>
          </p:cNvPr>
          <p:cNvSpPr/>
          <p:nvPr/>
        </p:nvSpPr>
        <p:spPr>
          <a:xfrm>
            <a:off x="599768" y="839333"/>
            <a:ext cx="5733298" cy="857118"/>
          </a:xfrm>
          <a:prstGeom prst="rect">
            <a:avLst/>
          </a:prstGeom>
          <a:noFill/>
          <a:ln/>
        </p:spPr>
        <p:txBody>
          <a:bodyPr wrap="none" lIns="0" tIns="0" rIns="0" bIns="0" rtlCol="0" anchor="t"/>
          <a:lstStyle/>
          <a:p>
            <a:pPr marL="0" indent="0" algn="l">
              <a:lnSpc>
                <a:spcPts val="5550"/>
              </a:lnSpc>
              <a:buNone/>
            </a:pPr>
            <a:r>
              <a:rPr lang="en-US" sz="2800" b="1" dirty="0">
                <a:solidFill>
                  <a:srgbClr val="1B1B27"/>
                </a:solidFill>
                <a:latin typeface="Times New Roman" panose="02020603050405020304" pitchFamily="18" charset="0"/>
                <a:ea typeface="Corben" pitchFamily="34" charset="-122"/>
                <a:cs typeface="Times New Roman" panose="02020603050405020304" pitchFamily="18" charset="0"/>
              </a:rPr>
              <a:t>ĐÁNH GIÁ VÀ HƯỚNG PHÁT TRIỂN</a:t>
            </a:r>
            <a:endParaRPr lang="en-US" sz="2800" b="1"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2ABB3826-404D-F4AC-6AE1-4F17FC05D830}"/>
              </a:ext>
            </a:extLst>
          </p:cNvPr>
          <p:cNvPicPr>
            <a:picLocks noChangeAspect="1"/>
          </p:cNvPicPr>
          <p:nvPr/>
        </p:nvPicPr>
        <p:blipFill>
          <a:blip r:embed="rId2"/>
          <a:stretch>
            <a:fillRect/>
          </a:stretch>
        </p:blipFill>
        <p:spPr>
          <a:xfrm>
            <a:off x="7496287" y="1842653"/>
            <a:ext cx="6183748" cy="497327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0262632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C446D8-46E2-72A3-78D3-DF1F73FDD4F1}"/>
              </a:ext>
            </a:extLst>
          </p:cNvPr>
          <p:cNvSpPr txBox="1"/>
          <p:nvPr/>
        </p:nvSpPr>
        <p:spPr>
          <a:xfrm>
            <a:off x="6039555" y="3397171"/>
            <a:ext cx="7529688" cy="584775"/>
          </a:xfrm>
          <a:prstGeom prst="rect">
            <a:avLst/>
          </a:prstGeom>
          <a:noFill/>
        </p:spPr>
        <p:txBody>
          <a:bodyPr wrap="square">
            <a:spAutoFit/>
          </a:bodyPr>
          <a:lstStyle/>
          <a:p>
            <a:pPr marR="0" lvl="2" algn="just">
              <a:spcBef>
                <a:spcPts val="575"/>
              </a:spcBef>
              <a:buSzPts val="1400"/>
              <a:tabLst>
                <a:tab pos="713105" algn="l"/>
              </a:tabLst>
            </a:pPr>
            <a:r>
              <a:rPr lang="en-US" sz="3200" spc="-10" dirty="0" err="1">
                <a:effectLst/>
                <a:latin typeface="Times New Roman" panose="02020603050405020304" pitchFamily="18" charset="0"/>
                <a:ea typeface="Times New Roman" panose="02020603050405020304" pitchFamily="18" charset="0"/>
              </a:rPr>
              <a:t>Cảm</a:t>
            </a:r>
            <a:r>
              <a:rPr lang="en-US" sz="3200" spc="-10" dirty="0">
                <a:effectLst/>
                <a:latin typeface="Times New Roman" panose="02020603050405020304" pitchFamily="18" charset="0"/>
                <a:ea typeface="Times New Roman" panose="02020603050405020304" pitchFamily="18" charset="0"/>
              </a:rPr>
              <a:t> </a:t>
            </a:r>
            <a:r>
              <a:rPr lang="en-US" sz="3200" spc="-10" dirty="0" err="1">
                <a:effectLst/>
                <a:latin typeface="Times New Roman" panose="02020603050405020304" pitchFamily="18" charset="0"/>
                <a:ea typeface="Times New Roman" panose="02020603050405020304" pitchFamily="18" charset="0"/>
              </a:rPr>
              <a:t>ơn</a:t>
            </a:r>
            <a:r>
              <a:rPr lang="en-US" sz="3200" spc="-10" dirty="0">
                <a:effectLst/>
                <a:latin typeface="Times New Roman" panose="02020603050405020304" pitchFamily="18" charset="0"/>
                <a:ea typeface="Times New Roman" panose="02020603050405020304" pitchFamily="18" charset="0"/>
              </a:rPr>
              <a:t> CÔ </a:t>
            </a:r>
            <a:r>
              <a:rPr lang="en-US" sz="3200" spc="-10" dirty="0" err="1">
                <a:effectLst/>
                <a:latin typeface="Times New Roman" panose="02020603050405020304" pitchFamily="18" charset="0"/>
                <a:ea typeface="Times New Roman" panose="02020603050405020304" pitchFamily="18" charset="0"/>
              </a:rPr>
              <a:t>và</a:t>
            </a:r>
            <a:r>
              <a:rPr lang="en-US" sz="3200" spc="-10" dirty="0">
                <a:effectLst/>
                <a:latin typeface="Times New Roman" panose="02020603050405020304" pitchFamily="18" charset="0"/>
                <a:ea typeface="Times New Roman" panose="02020603050405020304" pitchFamily="18" charset="0"/>
              </a:rPr>
              <a:t> </a:t>
            </a:r>
            <a:r>
              <a:rPr lang="en-US" sz="3200" spc="-10" dirty="0" err="1">
                <a:effectLst/>
                <a:latin typeface="Times New Roman" panose="02020603050405020304" pitchFamily="18" charset="0"/>
                <a:ea typeface="Times New Roman" panose="02020603050405020304" pitchFamily="18" charset="0"/>
              </a:rPr>
              <a:t>các</a:t>
            </a:r>
            <a:r>
              <a:rPr lang="en-US" sz="3200" spc="-10" dirty="0">
                <a:effectLst/>
                <a:latin typeface="Times New Roman" panose="02020603050405020304" pitchFamily="18" charset="0"/>
                <a:ea typeface="Times New Roman" panose="02020603050405020304" pitchFamily="18" charset="0"/>
              </a:rPr>
              <a:t> </a:t>
            </a:r>
            <a:r>
              <a:rPr lang="en-US" sz="3200" spc="-10" dirty="0" err="1">
                <a:effectLst/>
                <a:latin typeface="Times New Roman" panose="02020603050405020304" pitchFamily="18" charset="0"/>
                <a:ea typeface="Times New Roman" panose="02020603050405020304" pitchFamily="18" charset="0"/>
              </a:rPr>
              <a:t>Bạn</a:t>
            </a:r>
            <a:r>
              <a:rPr lang="en-US" sz="3200" spc="-10" dirty="0">
                <a:effectLst/>
                <a:latin typeface="Times New Roman" panose="02020603050405020304" pitchFamily="18" charset="0"/>
                <a:ea typeface="Times New Roman" panose="02020603050405020304" pitchFamily="18" charset="0"/>
              </a:rPr>
              <a:t> </a:t>
            </a:r>
            <a:r>
              <a:rPr lang="en-US" sz="3200" spc="-10" dirty="0" err="1">
                <a:effectLst/>
                <a:latin typeface="Times New Roman" panose="02020603050405020304" pitchFamily="18" charset="0"/>
                <a:ea typeface="Times New Roman" panose="02020603050405020304" pitchFamily="18" charset="0"/>
              </a:rPr>
              <a:t>lắng</a:t>
            </a:r>
            <a:r>
              <a:rPr lang="en-US" sz="3200" spc="-10" dirty="0">
                <a:effectLst/>
                <a:latin typeface="Times New Roman" panose="02020603050405020304" pitchFamily="18" charset="0"/>
                <a:ea typeface="Times New Roman" panose="02020603050405020304" pitchFamily="18" charset="0"/>
              </a:rPr>
              <a:t> </a:t>
            </a:r>
            <a:r>
              <a:rPr lang="en-US" sz="3200" spc="-10" dirty="0" err="1">
                <a:effectLst/>
                <a:latin typeface="Times New Roman" panose="02020603050405020304" pitchFamily="18" charset="0"/>
                <a:ea typeface="Times New Roman" panose="02020603050405020304" pitchFamily="18" charset="0"/>
              </a:rPr>
              <a:t>nghe</a:t>
            </a:r>
            <a:r>
              <a:rPr lang="en-US" sz="3200" spc="-10" dirty="0">
                <a:effectLst/>
                <a:latin typeface="Times New Roman" panose="02020603050405020304" pitchFamily="18" charset="0"/>
                <a:ea typeface="Times New Roman" panose="02020603050405020304" pitchFamily="18" charset="0"/>
              </a:rPr>
              <a:t> </a:t>
            </a:r>
          </a:p>
        </p:txBody>
      </p:sp>
      <p:pic>
        <p:nvPicPr>
          <p:cNvPr id="4" name="Picture 3">
            <a:extLst>
              <a:ext uri="{FF2B5EF4-FFF2-40B4-BE49-F238E27FC236}">
                <a16:creationId xmlns:a16="http://schemas.microsoft.com/office/drawing/2014/main" id="{B60DD17D-F17B-78F7-ED58-74CB6BC59949}"/>
              </a:ext>
            </a:extLst>
          </p:cNvPr>
          <p:cNvPicPr>
            <a:picLocks noChangeAspect="1"/>
          </p:cNvPicPr>
          <p:nvPr/>
        </p:nvPicPr>
        <p:blipFill>
          <a:blip r:embed="rId2"/>
          <a:stretch>
            <a:fillRect/>
          </a:stretch>
        </p:blipFill>
        <p:spPr>
          <a:xfrm>
            <a:off x="1315155" y="1133475"/>
            <a:ext cx="3813050" cy="6156116"/>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3564369367"/>
      </p:ext>
    </p:extLst>
  </p:cSld>
  <p:clrMapOvr>
    <a:masterClrMapping/>
  </p:clrMapOvr>
  <p:transition spd="slow">
    <p:comb/>
  </p:transition>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773549"/>
            <a:ext cx="9423559"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Times New Roman" panose="02020603050405020304" pitchFamily="18" charset="0"/>
                <a:ea typeface="Corben" pitchFamily="34" charset="-122"/>
                <a:cs typeface="Times New Roman" panose="02020603050405020304" pitchFamily="18" charset="0"/>
              </a:rPr>
              <a:t>CHƯƠNG 1: KHẢO SÁT HỆ THỐNG</a:t>
            </a:r>
            <a:endParaRPr lang="en-US" sz="4450" dirty="0">
              <a:latin typeface="Times New Roman" panose="02020603050405020304" pitchFamily="18" charset="0"/>
              <a:cs typeface="Times New Roman" panose="02020603050405020304" pitchFamily="18" charset="0"/>
            </a:endParaRPr>
          </a:p>
        </p:txBody>
      </p:sp>
      <p:sp>
        <p:nvSpPr>
          <p:cNvPr id="3" name="Text 1"/>
          <p:cNvSpPr/>
          <p:nvPr/>
        </p:nvSpPr>
        <p:spPr>
          <a:xfrm>
            <a:off x="793790" y="1573054"/>
            <a:ext cx="12556808" cy="566976"/>
          </a:xfrm>
          <a:prstGeom prst="rect">
            <a:avLst/>
          </a:prstGeom>
          <a:noFill/>
          <a:ln/>
        </p:spPr>
        <p:txBody>
          <a:bodyPr wrap="none" lIns="0" tIns="0" rIns="0" bIns="0" rtlCol="0" anchor="t"/>
          <a:lstStyle/>
          <a:p>
            <a:pPr marL="0" indent="0" algn="l">
              <a:lnSpc>
                <a:spcPts val="4450"/>
              </a:lnSpc>
              <a:buNone/>
            </a:pPr>
            <a:r>
              <a:rPr lang="en-US" sz="3550" dirty="0">
                <a:solidFill>
                  <a:srgbClr val="1B1B27"/>
                </a:solidFill>
                <a:latin typeface="Times New Roman" panose="02020603050405020304" pitchFamily="18" charset="0"/>
                <a:ea typeface="Corben" pitchFamily="34" charset="-122"/>
                <a:cs typeface="Times New Roman" panose="02020603050405020304" pitchFamily="18" charset="0"/>
              </a:rPr>
              <a:t>Tổng quan về Trường Đại học Kỹ thuật Công nghiệp (TNUT)</a:t>
            </a:r>
            <a:endParaRPr lang="en-US" sz="3550" dirty="0">
              <a:latin typeface="Times New Roman" panose="02020603050405020304" pitchFamily="18" charset="0"/>
              <a:cs typeface="Times New Roman" panose="02020603050405020304" pitchFamily="18" charset="0"/>
            </a:endParaRPr>
          </a:p>
        </p:txBody>
      </p:sp>
      <p:sp>
        <p:nvSpPr>
          <p:cNvPr id="7" name="Text 2"/>
          <p:cNvSpPr/>
          <p:nvPr/>
        </p:nvSpPr>
        <p:spPr>
          <a:xfrm>
            <a:off x="793790" y="5749171"/>
            <a:ext cx="13042821" cy="725805"/>
          </a:xfrm>
          <a:prstGeom prst="rect">
            <a:avLst/>
          </a:prstGeom>
          <a:noFill/>
          <a:ln/>
        </p:spPr>
        <p:txBody>
          <a:bodyPr wrap="square" lIns="0" tIns="0" rIns="0" bIns="0" rtlCol="0" anchor="t"/>
          <a:lstStyle/>
          <a:p>
            <a:pPr marL="0" indent="0" algn="l">
              <a:lnSpc>
                <a:spcPts val="2850"/>
              </a:lnSpc>
              <a:buNone/>
            </a:pPr>
            <a:r>
              <a:rPr lang="en-US" dirty="0">
                <a:solidFill>
                  <a:srgbClr val="404155"/>
                </a:solidFill>
                <a:latin typeface="Times New Roman" panose="02020603050405020304" pitchFamily="18" charset="0"/>
                <a:ea typeface="Nobile" pitchFamily="34" charset="-122"/>
                <a:cs typeface="Times New Roman" panose="02020603050405020304" pitchFamily="18" charset="0"/>
              </a:rPr>
              <a:t>TNUT được thành lập ngày 19/8/1965, trải qua nhiều giai đoạn phát triển. Trường có cơ sở vật chất hiện đại: 35 ha khuôn viên, 16.317 m² phòng học, 4.931 m² phòng thí nghiệm, và hệ thống ký túc xá, thư viện, trung tâm mạng đầy đủ.</a:t>
            </a:r>
            <a:endParaRPr lang="en-US" dirty="0">
              <a:latin typeface="Times New Roman" panose="02020603050405020304" pitchFamily="18" charset="0"/>
              <a:cs typeface="Times New Roman" panose="02020603050405020304" pitchFamily="18" charset="0"/>
            </a:endParaRPr>
          </a:p>
        </p:txBody>
      </p:sp>
      <p:sp>
        <p:nvSpPr>
          <p:cNvPr id="8" name="Text 3"/>
          <p:cNvSpPr/>
          <p:nvPr/>
        </p:nvSpPr>
        <p:spPr>
          <a:xfrm>
            <a:off x="793790" y="6730127"/>
            <a:ext cx="13042821" cy="725805"/>
          </a:xfrm>
          <a:prstGeom prst="rect">
            <a:avLst/>
          </a:prstGeom>
          <a:noFill/>
          <a:ln/>
        </p:spPr>
        <p:txBody>
          <a:bodyPr wrap="square" lIns="0" tIns="0" rIns="0" bIns="0" rtlCol="0" anchor="t"/>
          <a:lstStyle/>
          <a:p>
            <a:pPr marL="0" indent="0" algn="l">
              <a:lnSpc>
                <a:spcPts val="2850"/>
              </a:lnSpc>
              <a:buNone/>
            </a:pPr>
            <a:r>
              <a:rPr lang="en-US" dirty="0">
                <a:solidFill>
                  <a:srgbClr val="404155"/>
                </a:solidFill>
                <a:latin typeface="Times New Roman" panose="02020603050405020304" pitchFamily="18" charset="0"/>
                <a:ea typeface="Nobile" pitchFamily="34" charset="-122"/>
                <a:cs typeface="Times New Roman" panose="02020603050405020304" pitchFamily="18" charset="0"/>
              </a:rPr>
              <a:t>Trường đào tạo theo hệ thống tín chỉ với các chương trình: Đại học chính quy, Thạc sĩ, Tiến sĩ, Đại học liên kết, và Đại học từ xa.</a:t>
            </a:r>
            <a:endParaRPr lang="en-US"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2B56BA72-7039-4701-D1E6-953DA5A19684}"/>
              </a:ext>
            </a:extLst>
          </p:cNvPr>
          <p:cNvPicPr>
            <a:picLocks noChangeAspect="1"/>
          </p:cNvPicPr>
          <p:nvPr/>
        </p:nvPicPr>
        <p:blipFill>
          <a:blip r:embed="rId3"/>
          <a:stretch>
            <a:fillRect/>
          </a:stretch>
        </p:blipFill>
        <p:spPr>
          <a:xfrm>
            <a:off x="2996905" y="2140030"/>
            <a:ext cx="8150578" cy="3378504"/>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06279" y="607219"/>
            <a:ext cx="9643824" cy="630674"/>
          </a:xfrm>
          <a:prstGeom prst="rect">
            <a:avLst/>
          </a:prstGeom>
          <a:noFill/>
          <a:ln/>
        </p:spPr>
        <p:txBody>
          <a:bodyPr wrap="none" lIns="0" tIns="0" rIns="0" bIns="0" rtlCol="0" anchor="t"/>
          <a:lstStyle/>
          <a:p>
            <a:pPr marL="0" indent="0" algn="l">
              <a:lnSpc>
                <a:spcPts val="4950"/>
              </a:lnSpc>
              <a:buNone/>
            </a:pPr>
            <a:r>
              <a:rPr lang="en-US" sz="3950" dirty="0">
                <a:solidFill>
                  <a:srgbClr val="1B1B27"/>
                </a:solidFill>
                <a:latin typeface="Times New Roman" panose="02020603050405020304" pitchFamily="18" charset="0"/>
                <a:ea typeface="Corben" pitchFamily="34" charset="-122"/>
                <a:cs typeface="Times New Roman" panose="02020603050405020304" pitchFamily="18" charset="0"/>
              </a:rPr>
              <a:t>CÁC KHOA ĐÀO TẠO CHÍNH TẠI TNUT</a:t>
            </a:r>
            <a:endParaRPr lang="en-US" sz="3950" dirty="0">
              <a:latin typeface="Times New Roman" panose="02020603050405020304" pitchFamily="18" charset="0"/>
              <a:cs typeface="Times New Roman" panose="02020603050405020304" pitchFamily="18" charset="0"/>
            </a:endParaRPr>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6279" y="1641515"/>
            <a:ext cx="605433" cy="605433"/>
          </a:xfrm>
          <a:prstGeom prst="rect">
            <a:avLst/>
          </a:prstGeom>
        </p:spPr>
      </p:pic>
      <p:sp>
        <p:nvSpPr>
          <p:cNvPr id="4" name="Text 1"/>
          <p:cNvSpPr/>
          <p:nvPr/>
        </p:nvSpPr>
        <p:spPr>
          <a:xfrm>
            <a:off x="706279" y="2499122"/>
            <a:ext cx="2522696" cy="315278"/>
          </a:xfrm>
          <a:prstGeom prst="rect">
            <a:avLst/>
          </a:prstGeom>
          <a:noFill/>
          <a:ln/>
        </p:spPr>
        <p:txBody>
          <a:bodyPr wrap="none" lIns="0" tIns="0" rIns="0" bIns="0" rtlCol="0" anchor="t"/>
          <a:lstStyle/>
          <a:p>
            <a:pPr marL="0" indent="0" algn="l">
              <a:lnSpc>
                <a:spcPts val="2450"/>
              </a:lnSpc>
              <a:buNone/>
            </a:pPr>
            <a:r>
              <a:rPr lang="en-US" sz="1950" dirty="0">
                <a:solidFill>
                  <a:srgbClr val="404155"/>
                </a:solidFill>
                <a:latin typeface="Times New Roman" panose="02020603050405020304" pitchFamily="18" charset="0"/>
                <a:ea typeface="Corben" pitchFamily="34" charset="-122"/>
                <a:cs typeface="Times New Roman" panose="02020603050405020304" pitchFamily="18" charset="0"/>
              </a:rPr>
              <a:t>Khoa Cơ Khí</a:t>
            </a:r>
            <a:endParaRPr lang="en-US" sz="1950" dirty="0">
              <a:latin typeface="Times New Roman" panose="02020603050405020304" pitchFamily="18" charset="0"/>
              <a:cs typeface="Times New Roman" panose="02020603050405020304" pitchFamily="18" charset="0"/>
            </a:endParaRPr>
          </a:p>
        </p:txBody>
      </p:sp>
      <p:sp>
        <p:nvSpPr>
          <p:cNvPr id="5" name="Text 2"/>
          <p:cNvSpPr/>
          <p:nvPr/>
        </p:nvSpPr>
        <p:spPr>
          <a:xfrm>
            <a:off x="706279" y="2935486"/>
            <a:ext cx="6482834" cy="322898"/>
          </a:xfrm>
          <a:prstGeom prst="rect">
            <a:avLst/>
          </a:prstGeom>
          <a:noFill/>
          <a:ln/>
        </p:spPr>
        <p:txBody>
          <a:bodyPr wrap="none" lIns="0" tIns="0" rIns="0" bIns="0" rtlCol="0" anchor="t"/>
          <a:lstStyle/>
          <a:p>
            <a:pPr marL="0" indent="0" algn="l">
              <a:lnSpc>
                <a:spcPts val="2500"/>
              </a:lnSpc>
              <a:buNone/>
            </a:pPr>
            <a:r>
              <a:rPr lang="en-US" sz="1550" dirty="0">
                <a:solidFill>
                  <a:srgbClr val="404155"/>
                </a:solidFill>
                <a:latin typeface="Times New Roman" panose="02020603050405020304" pitchFamily="18" charset="0"/>
                <a:ea typeface="Nobile" pitchFamily="34" charset="-122"/>
                <a:cs typeface="Times New Roman" panose="02020603050405020304" pitchFamily="18" charset="0"/>
              </a:rPr>
              <a:t>Kỹ thuật Cơ khí, Cơ điện tử, Công nghệ Vật liệu.</a:t>
            </a:r>
            <a:endParaRPr lang="en-US" sz="1550" dirty="0">
              <a:latin typeface="Times New Roman" panose="02020603050405020304" pitchFamily="18" charset="0"/>
              <a:cs typeface="Times New Roman" panose="02020603050405020304" pitchFamily="18" charset="0"/>
            </a:endParaRPr>
          </a:p>
        </p:txBody>
      </p:sp>
      <p:pic>
        <p:nvPicPr>
          <p:cNvPr id="6"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41287" y="1641515"/>
            <a:ext cx="605433" cy="605433"/>
          </a:xfrm>
          <a:prstGeom prst="rect">
            <a:avLst/>
          </a:prstGeom>
        </p:spPr>
      </p:pic>
      <p:sp>
        <p:nvSpPr>
          <p:cNvPr id="7" name="Text 3"/>
          <p:cNvSpPr/>
          <p:nvPr/>
        </p:nvSpPr>
        <p:spPr>
          <a:xfrm>
            <a:off x="7441287" y="2499122"/>
            <a:ext cx="2522696" cy="315278"/>
          </a:xfrm>
          <a:prstGeom prst="rect">
            <a:avLst/>
          </a:prstGeom>
          <a:noFill/>
          <a:ln/>
        </p:spPr>
        <p:txBody>
          <a:bodyPr wrap="none" lIns="0" tIns="0" rIns="0" bIns="0" rtlCol="0" anchor="t"/>
          <a:lstStyle/>
          <a:p>
            <a:pPr marL="0" indent="0" algn="l">
              <a:lnSpc>
                <a:spcPts val="2450"/>
              </a:lnSpc>
              <a:buNone/>
            </a:pPr>
            <a:r>
              <a:rPr lang="en-US" sz="1950" dirty="0">
                <a:solidFill>
                  <a:srgbClr val="404155"/>
                </a:solidFill>
                <a:latin typeface="Times New Roman" panose="02020603050405020304" pitchFamily="18" charset="0"/>
                <a:ea typeface="Corben" pitchFamily="34" charset="-122"/>
                <a:cs typeface="Times New Roman" panose="02020603050405020304" pitchFamily="18" charset="0"/>
              </a:rPr>
              <a:t>Khoa Điện</a:t>
            </a:r>
            <a:endParaRPr lang="en-US" sz="1950" dirty="0">
              <a:latin typeface="Times New Roman" panose="02020603050405020304" pitchFamily="18" charset="0"/>
              <a:cs typeface="Times New Roman" panose="02020603050405020304" pitchFamily="18" charset="0"/>
            </a:endParaRPr>
          </a:p>
        </p:txBody>
      </p:sp>
      <p:sp>
        <p:nvSpPr>
          <p:cNvPr id="8" name="Text 4"/>
          <p:cNvSpPr/>
          <p:nvPr/>
        </p:nvSpPr>
        <p:spPr>
          <a:xfrm>
            <a:off x="7441287" y="2935486"/>
            <a:ext cx="6482834" cy="322898"/>
          </a:xfrm>
          <a:prstGeom prst="rect">
            <a:avLst/>
          </a:prstGeom>
          <a:noFill/>
          <a:ln/>
        </p:spPr>
        <p:txBody>
          <a:bodyPr wrap="none" lIns="0" tIns="0" rIns="0" bIns="0" rtlCol="0" anchor="t"/>
          <a:lstStyle/>
          <a:p>
            <a:pPr marL="0" indent="0" algn="l">
              <a:lnSpc>
                <a:spcPts val="2500"/>
              </a:lnSpc>
              <a:buNone/>
            </a:pPr>
            <a:r>
              <a:rPr lang="en-US" sz="1550" dirty="0">
                <a:solidFill>
                  <a:srgbClr val="404155"/>
                </a:solidFill>
                <a:latin typeface="Times New Roman" panose="02020603050405020304" pitchFamily="18" charset="0"/>
                <a:ea typeface="Nobile" pitchFamily="34" charset="-122"/>
                <a:cs typeface="Times New Roman" panose="02020603050405020304" pitchFamily="18" charset="0"/>
              </a:rPr>
              <a:t>Điện công nghiệp, Hệ thống điện, Tự động hóa công nghiệp.</a:t>
            </a:r>
            <a:endParaRPr lang="en-US" sz="1550" dirty="0">
              <a:latin typeface="Times New Roman" panose="02020603050405020304" pitchFamily="18" charset="0"/>
              <a:cs typeface="Times New Roman" panose="02020603050405020304" pitchFamily="18" charset="0"/>
            </a:endParaRPr>
          </a:p>
        </p:txBody>
      </p:sp>
      <p:pic>
        <p:nvPicPr>
          <p:cNvPr id="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6279" y="3662005"/>
            <a:ext cx="605433" cy="605433"/>
          </a:xfrm>
          <a:prstGeom prst="rect">
            <a:avLst/>
          </a:prstGeom>
        </p:spPr>
      </p:pic>
      <p:sp>
        <p:nvSpPr>
          <p:cNvPr id="10" name="Text 5"/>
          <p:cNvSpPr/>
          <p:nvPr/>
        </p:nvSpPr>
        <p:spPr>
          <a:xfrm>
            <a:off x="706279" y="4519613"/>
            <a:ext cx="2522696" cy="315278"/>
          </a:xfrm>
          <a:prstGeom prst="rect">
            <a:avLst/>
          </a:prstGeom>
          <a:noFill/>
          <a:ln/>
        </p:spPr>
        <p:txBody>
          <a:bodyPr wrap="none" lIns="0" tIns="0" rIns="0" bIns="0" rtlCol="0" anchor="t"/>
          <a:lstStyle/>
          <a:p>
            <a:pPr marL="0" indent="0" algn="l">
              <a:lnSpc>
                <a:spcPts val="2450"/>
              </a:lnSpc>
              <a:buNone/>
            </a:pPr>
            <a:r>
              <a:rPr lang="en-US" sz="1950" dirty="0">
                <a:solidFill>
                  <a:srgbClr val="404155"/>
                </a:solidFill>
                <a:latin typeface="Times New Roman" panose="02020603050405020304" pitchFamily="18" charset="0"/>
                <a:ea typeface="Corben" pitchFamily="34" charset="-122"/>
                <a:cs typeface="Times New Roman" panose="02020603050405020304" pitchFamily="18" charset="0"/>
              </a:rPr>
              <a:t>Khoa Điện Tử</a:t>
            </a:r>
            <a:endParaRPr lang="en-US" sz="1950" dirty="0">
              <a:latin typeface="Times New Roman" panose="02020603050405020304" pitchFamily="18" charset="0"/>
              <a:cs typeface="Times New Roman" panose="02020603050405020304" pitchFamily="18" charset="0"/>
            </a:endParaRPr>
          </a:p>
        </p:txBody>
      </p:sp>
      <p:sp>
        <p:nvSpPr>
          <p:cNvPr id="11" name="Text 6"/>
          <p:cNvSpPr/>
          <p:nvPr/>
        </p:nvSpPr>
        <p:spPr>
          <a:xfrm>
            <a:off x="706279" y="4955977"/>
            <a:ext cx="6482834" cy="645795"/>
          </a:xfrm>
          <a:prstGeom prst="rect">
            <a:avLst/>
          </a:prstGeom>
          <a:noFill/>
          <a:ln/>
        </p:spPr>
        <p:txBody>
          <a:bodyPr wrap="square" lIns="0" tIns="0" rIns="0" bIns="0" rtlCol="0" anchor="t"/>
          <a:lstStyle/>
          <a:p>
            <a:pPr marL="0" indent="0" algn="l">
              <a:lnSpc>
                <a:spcPts val="2500"/>
              </a:lnSpc>
              <a:buNone/>
            </a:pPr>
            <a:r>
              <a:rPr lang="en-US" sz="1550" dirty="0">
                <a:solidFill>
                  <a:srgbClr val="404155"/>
                </a:solidFill>
                <a:latin typeface="Times New Roman" panose="02020603050405020304" pitchFamily="18" charset="0"/>
                <a:ea typeface="Nobile" pitchFamily="34" charset="-122"/>
                <a:cs typeface="Times New Roman" panose="02020603050405020304" pitchFamily="18" charset="0"/>
              </a:rPr>
              <a:t>Kỹ thuật Điện tử - Viễn thông, Kỹ thuật Máy tính, Công nghệ Vi mạch.</a:t>
            </a:r>
            <a:endParaRPr lang="en-US" sz="1550" dirty="0">
              <a:latin typeface="Times New Roman" panose="02020603050405020304" pitchFamily="18" charset="0"/>
              <a:cs typeface="Times New Roman" panose="02020603050405020304" pitchFamily="18" charset="0"/>
            </a:endParaRPr>
          </a:p>
        </p:txBody>
      </p:sp>
      <p:pic>
        <p:nvPicPr>
          <p:cNvPr id="12"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41287" y="3662005"/>
            <a:ext cx="605433" cy="605433"/>
          </a:xfrm>
          <a:prstGeom prst="rect">
            <a:avLst/>
          </a:prstGeom>
        </p:spPr>
      </p:pic>
      <p:sp>
        <p:nvSpPr>
          <p:cNvPr id="13" name="Text 7"/>
          <p:cNvSpPr/>
          <p:nvPr/>
        </p:nvSpPr>
        <p:spPr>
          <a:xfrm>
            <a:off x="7441287" y="4519613"/>
            <a:ext cx="3009424" cy="315278"/>
          </a:xfrm>
          <a:prstGeom prst="rect">
            <a:avLst/>
          </a:prstGeom>
          <a:noFill/>
          <a:ln/>
        </p:spPr>
        <p:txBody>
          <a:bodyPr wrap="none" lIns="0" tIns="0" rIns="0" bIns="0" rtlCol="0" anchor="t"/>
          <a:lstStyle/>
          <a:p>
            <a:pPr marL="0" indent="0" algn="l">
              <a:lnSpc>
                <a:spcPts val="2450"/>
              </a:lnSpc>
              <a:buNone/>
            </a:pPr>
            <a:r>
              <a:rPr lang="en-US" sz="1950" dirty="0">
                <a:solidFill>
                  <a:srgbClr val="404155"/>
                </a:solidFill>
                <a:latin typeface="Times New Roman" panose="02020603050405020304" pitchFamily="18" charset="0"/>
                <a:ea typeface="Corben" pitchFamily="34" charset="-122"/>
                <a:cs typeface="Times New Roman" panose="02020603050405020304" pitchFamily="18" charset="0"/>
              </a:rPr>
              <a:t>Khoa Ô Tô &amp; Năng Lượng</a:t>
            </a:r>
            <a:endParaRPr lang="en-US" sz="1950" dirty="0">
              <a:latin typeface="Times New Roman" panose="02020603050405020304" pitchFamily="18" charset="0"/>
              <a:cs typeface="Times New Roman" panose="02020603050405020304" pitchFamily="18" charset="0"/>
            </a:endParaRPr>
          </a:p>
        </p:txBody>
      </p:sp>
      <p:sp>
        <p:nvSpPr>
          <p:cNvPr id="14" name="Text 8"/>
          <p:cNvSpPr/>
          <p:nvPr/>
        </p:nvSpPr>
        <p:spPr>
          <a:xfrm>
            <a:off x="7441287" y="4955977"/>
            <a:ext cx="6482834" cy="322898"/>
          </a:xfrm>
          <a:prstGeom prst="rect">
            <a:avLst/>
          </a:prstGeom>
          <a:noFill/>
          <a:ln/>
        </p:spPr>
        <p:txBody>
          <a:bodyPr wrap="none" lIns="0" tIns="0" rIns="0" bIns="0" rtlCol="0" anchor="t"/>
          <a:lstStyle/>
          <a:p>
            <a:pPr marL="0" indent="0" algn="l">
              <a:lnSpc>
                <a:spcPts val="2500"/>
              </a:lnSpc>
              <a:buNone/>
            </a:pPr>
            <a:r>
              <a:rPr lang="en-US" sz="1550" dirty="0">
                <a:solidFill>
                  <a:srgbClr val="404155"/>
                </a:solidFill>
                <a:latin typeface="Times New Roman" panose="02020603050405020304" pitchFamily="18" charset="0"/>
                <a:ea typeface="Nobile" pitchFamily="34" charset="-122"/>
                <a:cs typeface="Times New Roman" panose="02020603050405020304" pitchFamily="18" charset="0"/>
              </a:rPr>
              <a:t>Kỹ thuật Ô tô, Kỹ thuật Máy động lực.</a:t>
            </a:r>
            <a:endParaRPr lang="en-US" sz="1550" dirty="0">
              <a:latin typeface="Times New Roman" panose="02020603050405020304" pitchFamily="18" charset="0"/>
              <a:cs typeface="Times New Roman" panose="02020603050405020304" pitchFamily="18" charset="0"/>
            </a:endParaRPr>
          </a:p>
        </p:txBody>
      </p:sp>
      <p:pic>
        <p:nvPicPr>
          <p:cNvPr id="15"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6279" y="6005393"/>
            <a:ext cx="605433" cy="605433"/>
          </a:xfrm>
          <a:prstGeom prst="rect">
            <a:avLst/>
          </a:prstGeom>
        </p:spPr>
      </p:pic>
      <p:sp>
        <p:nvSpPr>
          <p:cNvPr id="16" name="Text 9"/>
          <p:cNvSpPr/>
          <p:nvPr/>
        </p:nvSpPr>
        <p:spPr>
          <a:xfrm>
            <a:off x="706279" y="6863001"/>
            <a:ext cx="3597593" cy="315278"/>
          </a:xfrm>
          <a:prstGeom prst="rect">
            <a:avLst/>
          </a:prstGeom>
          <a:noFill/>
          <a:ln/>
        </p:spPr>
        <p:txBody>
          <a:bodyPr wrap="none" lIns="0" tIns="0" rIns="0" bIns="0" rtlCol="0" anchor="t"/>
          <a:lstStyle/>
          <a:p>
            <a:pPr marL="0" indent="0" algn="l">
              <a:lnSpc>
                <a:spcPts val="2450"/>
              </a:lnSpc>
              <a:buNone/>
            </a:pPr>
            <a:r>
              <a:rPr lang="en-US" sz="1950" dirty="0">
                <a:solidFill>
                  <a:srgbClr val="404155"/>
                </a:solidFill>
                <a:latin typeface="Times New Roman" panose="02020603050405020304" pitchFamily="18" charset="0"/>
                <a:ea typeface="Corben" pitchFamily="34" charset="-122"/>
                <a:cs typeface="Times New Roman" panose="02020603050405020304" pitchFamily="18" charset="0"/>
              </a:rPr>
              <a:t>Khoa Xây Dựng &amp; Môi Trường</a:t>
            </a:r>
            <a:endParaRPr lang="en-US" sz="1950" dirty="0">
              <a:latin typeface="Times New Roman" panose="02020603050405020304" pitchFamily="18" charset="0"/>
              <a:cs typeface="Times New Roman" panose="02020603050405020304" pitchFamily="18" charset="0"/>
            </a:endParaRPr>
          </a:p>
        </p:txBody>
      </p:sp>
      <p:sp>
        <p:nvSpPr>
          <p:cNvPr id="17" name="Text 10"/>
          <p:cNvSpPr/>
          <p:nvPr/>
        </p:nvSpPr>
        <p:spPr>
          <a:xfrm>
            <a:off x="706279" y="7299365"/>
            <a:ext cx="6482834" cy="322898"/>
          </a:xfrm>
          <a:prstGeom prst="rect">
            <a:avLst/>
          </a:prstGeom>
          <a:noFill/>
          <a:ln/>
        </p:spPr>
        <p:txBody>
          <a:bodyPr wrap="none" lIns="0" tIns="0" rIns="0" bIns="0" rtlCol="0" anchor="t"/>
          <a:lstStyle/>
          <a:p>
            <a:pPr marL="0" indent="0" algn="l">
              <a:lnSpc>
                <a:spcPts val="2500"/>
              </a:lnSpc>
              <a:buNone/>
            </a:pPr>
            <a:r>
              <a:rPr lang="en-US" sz="1550" dirty="0">
                <a:solidFill>
                  <a:srgbClr val="404155"/>
                </a:solidFill>
                <a:latin typeface="Times New Roman" panose="02020603050405020304" pitchFamily="18" charset="0"/>
                <a:ea typeface="Nobile" pitchFamily="34" charset="-122"/>
                <a:cs typeface="Times New Roman" panose="02020603050405020304" pitchFamily="18" charset="0"/>
              </a:rPr>
              <a:t>Kỹ thuật Xây dựng, Kỹ thuật Môi trường, Kiến trúc Công trình.</a:t>
            </a:r>
            <a:endParaRPr lang="en-US" sz="1550" dirty="0">
              <a:latin typeface="Times New Roman" panose="02020603050405020304" pitchFamily="18" charset="0"/>
              <a:cs typeface="Times New Roman" panose="02020603050405020304" pitchFamily="18" charset="0"/>
            </a:endParaRPr>
          </a:p>
        </p:txBody>
      </p:sp>
      <p:pic>
        <p:nvPicPr>
          <p:cNvPr id="18" name="Image 5"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41287" y="6005393"/>
            <a:ext cx="605433" cy="605433"/>
          </a:xfrm>
          <a:prstGeom prst="rect">
            <a:avLst/>
          </a:prstGeom>
        </p:spPr>
      </p:pic>
      <p:sp>
        <p:nvSpPr>
          <p:cNvPr id="19" name="Text 11"/>
          <p:cNvSpPr/>
          <p:nvPr/>
        </p:nvSpPr>
        <p:spPr>
          <a:xfrm>
            <a:off x="7441287" y="6863001"/>
            <a:ext cx="3215640" cy="315278"/>
          </a:xfrm>
          <a:prstGeom prst="rect">
            <a:avLst/>
          </a:prstGeom>
          <a:noFill/>
          <a:ln/>
        </p:spPr>
        <p:txBody>
          <a:bodyPr wrap="none" lIns="0" tIns="0" rIns="0" bIns="0" rtlCol="0" anchor="t"/>
          <a:lstStyle/>
          <a:p>
            <a:pPr marL="0" indent="0" algn="l">
              <a:lnSpc>
                <a:spcPts val="2450"/>
              </a:lnSpc>
              <a:buNone/>
            </a:pPr>
            <a:r>
              <a:rPr lang="en-US" sz="1950" dirty="0">
                <a:solidFill>
                  <a:srgbClr val="404155"/>
                </a:solidFill>
                <a:latin typeface="Times New Roman" panose="02020603050405020304" pitchFamily="18" charset="0"/>
                <a:ea typeface="Corben" pitchFamily="34" charset="-122"/>
                <a:cs typeface="Times New Roman" panose="02020603050405020304" pitchFamily="18" charset="0"/>
              </a:rPr>
              <a:t>Khoa Kinh Tế Công Nghiệp</a:t>
            </a:r>
            <a:endParaRPr lang="en-US" sz="1950" dirty="0">
              <a:latin typeface="Times New Roman" panose="02020603050405020304" pitchFamily="18" charset="0"/>
              <a:cs typeface="Times New Roman" panose="02020603050405020304" pitchFamily="18" charset="0"/>
            </a:endParaRPr>
          </a:p>
        </p:txBody>
      </p:sp>
      <p:sp>
        <p:nvSpPr>
          <p:cNvPr id="20" name="Text 12"/>
          <p:cNvSpPr/>
          <p:nvPr/>
        </p:nvSpPr>
        <p:spPr>
          <a:xfrm>
            <a:off x="7441287" y="7299365"/>
            <a:ext cx="6482834" cy="322898"/>
          </a:xfrm>
          <a:prstGeom prst="rect">
            <a:avLst/>
          </a:prstGeom>
          <a:noFill/>
          <a:ln/>
        </p:spPr>
        <p:txBody>
          <a:bodyPr wrap="none" lIns="0" tIns="0" rIns="0" bIns="0" rtlCol="0" anchor="t"/>
          <a:lstStyle/>
          <a:p>
            <a:pPr marL="0" indent="0" algn="l">
              <a:lnSpc>
                <a:spcPts val="2500"/>
              </a:lnSpc>
              <a:buNone/>
            </a:pPr>
            <a:r>
              <a:rPr lang="en-US" sz="1550" dirty="0">
                <a:solidFill>
                  <a:srgbClr val="404155"/>
                </a:solidFill>
                <a:latin typeface="Times New Roman" panose="02020603050405020304" pitchFamily="18" charset="0"/>
                <a:ea typeface="Nobile" pitchFamily="34" charset="-122"/>
                <a:cs typeface="Times New Roman" panose="02020603050405020304" pitchFamily="18" charset="0"/>
              </a:rPr>
              <a:t>Quản lý Công nghiệp, Kế toán Doanh nghiệp.</a:t>
            </a:r>
            <a:endParaRPr lang="en-US" sz="155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011079"/>
            <a:ext cx="9083278"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Times New Roman" panose="02020603050405020304" pitchFamily="18" charset="0"/>
                <a:ea typeface="Corben" pitchFamily="34" charset="-122"/>
                <a:cs typeface="Times New Roman" panose="02020603050405020304" pitchFamily="18" charset="0"/>
              </a:rPr>
              <a:t>VẤN ĐỀ VÀ YÊU CẦU HỆ THỐNG</a:t>
            </a:r>
            <a:endParaRPr lang="en-US" sz="4450" dirty="0">
              <a:latin typeface="Times New Roman" panose="02020603050405020304" pitchFamily="18" charset="0"/>
              <a:cs typeface="Times New Roman" panose="02020603050405020304" pitchFamily="18" charset="0"/>
            </a:endParaRPr>
          </a:p>
        </p:txBody>
      </p:sp>
      <p:sp>
        <p:nvSpPr>
          <p:cNvPr id="3" name="Text 1"/>
          <p:cNvSpPr/>
          <p:nvPr/>
        </p:nvSpPr>
        <p:spPr>
          <a:xfrm>
            <a:off x="793790" y="1810583"/>
            <a:ext cx="6271141" cy="425291"/>
          </a:xfrm>
          <a:prstGeom prst="rect">
            <a:avLst/>
          </a:prstGeom>
          <a:noFill/>
          <a:ln/>
        </p:spPr>
        <p:txBody>
          <a:bodyPr wrap="none" lIns="0" tIns="0" rIns="0" bIns="0" rtlCol="0" anchor="t"/>
          <a:lstStyle/>
          <a:p>
            <a:pPr marL="0" indent="0" algn="l">
              <a:lnSpc>
                <a:spcPts val="3300"/>
              </a:lnSpc>
              <a:buNone/>
            </a:pPr>
            <a:r>
              <a:rPr lang="en-US" sz="2650" dirty="0">
                <a:solidFill>
                  <a:srgbClr val="1B1B27"/>
                </a:solidFill>
                <a:latin typeface="Times New Roman" panose="02020603050405020304" pitchFamily="18" charset="0"/>
                <a:ea typeface="Corben" pitchFamily="34" charset="-122"/>
                <a:cs typeface="Times New Roman" panose="02020603050405020304" pitchFamily="18" charset="0"/>
              </a:rPr>
              <a:t>Những vấn đề tân sinh viên thường gặp</a:t>
            </a:r>
            <a:endParaRPr lang="en-US" sz="2650" dirty="0">
              <a:latin typeface="Times New Roman" panose="02020603050405020304" pitchFamily="18" charset="0"/>
              <a:cs typeface="Times New Roman" panose="02020603050405020304" pitchFamily="18" charset="0"/>
            </a:endParaRPr>
          </a:p>
        </p:txBody>
      </p:sp>
      <p:sp>
        <p:nvSpPr>
          <p:cNvPr id="4" name="Shape 2"/>
          <p:cNvSpPr/>
          <p:nvPr/>
        </p:nvSpPr>
        <p:spPr>
          <a:xfrm>
            <a:off x="793790" y="2576036"/>
            <a:ext cx="4196358" cy="2448044"/>
          </a:xfrm>
          <a:prstGeom prst="roundRect">
            <a:avLst>
              <a:gd name="adj" fmla="val 5976"/>
            </a:avLst>
          </a:prstGeom>
          <a:solidFill>
            <a:srgbClr val="F9F9FF">
              <a:alpha val="95000"/>
            </a:srgbClr>
          </a:solidFill>
          <a:ln w="30480">
            <a:solidFill>
              <a:srgbClr val="B8BFDF"/>
            </a:solidFill>
            <a:prstDash val="solid"/>
          </a:ln>
        </p:spPr>
      </p:sp>
      <p:sp>
        <p:nvSpPr>
          <p:cNvPr id="5" name="Shape 3"/>
          <p:cNvSpPr/>
          <p:nvPr/>
        </p:nvSpPr>
        <p:spPr>
          <a:xfrm>
            <a:off x="763310" y="2576036"/>
            <a:ext cx="121920" cy="2448044"/>
          </a:xfrm>
          <a:prstGeom prst="roundRect">
            <a:avLst>
              <a:gd name="adj" fmla="val 78139"/>
            </a:avLst>
          </a:prstGeom>
          <a:solidFill>
            <a:srgbClr val="4967E9"/>
          </a:solidFill>
          <a:ln/>
        </p:spPr>
      </p:sp>
      <p:sp>
        <p:nvSpPr>
          <p:cNvPr id="6" name="Text 4"/>
          <p:cNvSpPr/>
          <p:nvPr/>
        </p:nvSpPr>
        <p:spPr>
          <a:xfrm>
            <a:off x="1142524" y="2833330"/>
            <a:ext cx="3590330" cy="708660"/>
          </a:xfrm>
          <a:prstGeom prst="rect">
            <a:avLst/>
          </a:prstGeom>
          <a:noFill/>
          <a:ln/>
        </p:spPr>
        <p:txBody>
          <a:bodyPr wrap="square" lIns="0" tIns="0" rIns="0" bIns="0" rtlCol="0" anchor="t"/>
          <a:lstStyle/>
          <a:p>
            <a:pPr marL="0" indent="0" algn="l">
              <a:lnSpc>
                <a:spcPts val="2750"/>
              </a:lnSpc>
              <a:buNone/>
            </a:pPr>
            <a:r>
              <a:rPr lang="en-US" sz="2200" dirty="0">
                <a:solidFill>
                  <a:srgbClr val="404155"/>
                </a:solidFill>
                <a:latin typeface="Times New Roman" panose="02020603050405020304" pitchFamily="18" charset="0"/>
                <a:ea typeface="Corben" pitchFamily="34" charset="-122"/>
                <a:cs typeface="Times New Roman" panose="02020603050405020304" pitchFamily="18" charset="0"/>
              </a:rPr>
              <a:t>Thiếu Thông Tin &amp; Định Hướng</a:t>
            </a:r>
            <a:endParaRPr lang="en-US" sz="2200" dirty="0">
              <a:latin typeface="Times New Roman" panose="02020603050405020304" pitchFamily="18" charset="0"/>
              <a:cs typeface="Times New Roman" panose="02020603050405020304" pitchFamily="18" charset="0"/>
            </a:endParaRPr>
          </a:p>
        </p:txBody>
      </p:sp>
      <p:sp>
        <p:nvSpPr>
          <p:cNvPr id="7" name="Text 5"/>
          <p:cNvSpPr/>
          <p:nvPr/>
        </p:nvSpPr>
        <p:spPr>
          <a:xfrm>
            <a:off x="1142524" y="3678079"/>
            <a:ext cx="3590330" cy="1088708"/>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Times New Roman" panose="02020603050405020304" pitchFamily="18" charset="0"/>
                <a:ea typeface="Nobile" pitchFamily="34" charset="-122"/>
                <a:cs typeface="Times New Roman" panose="02020603050405020304" pitchFamily="18" charset="0"/>
              </a:rPr>
              <a:t>Thiếu thông tin về ngành học, thị trường lao động, và hoạt động hướng nghiệp.</a:t>
            </a:r>
            <a:endParaRPr lang="en-US" sz="1750" dirty="0">
              <a:latin typeface="Times New Roman" panose="02020603050405020304" pitchFamily="18" charset="0"/>
              <a:cs typeface="Times New Roman" panose="02020603050405020304" pitchFamily="18" charset="0"/>
            </a:endParaRPr>
          </a:p>
        </p:txBody>
      </p:sp>
      <p:sp>
        <p:nvSpPr>
          <p:cNvPr id="8" name="Shape 6"/>
          <p:cNvSpPr/>
          <p:nvPr/>
        </p:nvSpPr>
        <p:spPr>
          <a:xfrm>
            <a:off x="5216962" y="2576036"/>
            <a:ext cx="4196358" cy="2448044"/>
          </a:xfrm>
          <a:prstGeom prst="roundRect">
            <a:avLst>
              <a:gd name="adj" fmla="val 5976"/>
            </a:avLst>
          </a:prstGeom>
          <a:solidFill>
            <a:srgbClr val="F9F9FF">
              <a:alpha val="95000"/>
            </a:srgbClr>
          </a:solidFill>
          <a:ln w="30480">
            <a:solidFill>
              <a:srgbClr val="B8BFDF"/>
            </a:solidFill>
            <a:prstDash val="solid"/>
          </a:ln>
        </p:spPr>
      </p:sp>
      <p:sp>
        <p:nvSpPr>
          <p:cNvPr id="9" name="Shape 7"/>
          <p:cNvSpPr/>
          <p:nvPr/>
        </p:nvSpPr>
        <p:spPr>
          <a:xfrm>
            <a:off x="5186482" y="2576036"/>
            <a:ext cx="121920" cy="2448044"/>
          </a:xfrm>
          <a:prstGeom prst="roundRect">
            <a:avLst>
              <a:gd name="adj" fmla="val 78139"/>
            </a:avLst>
          </a:prstGeom>
          <a:solidFill>
            <a:srgbClr val="4967E9"/>
          </a:solidFill>
          <a:ln/>
        </p:spPr>
      </p:sp>
      <p:sp>
        <p:nvSpPr>
          <p:cNvPr id="10" name="Text 8"/>
          <p:cNvSpPr/>
          <p:nvPr/>
        </p:nvSpPr>
        <p:spPr>
          <a:xfrm>
            <a:off x="5565696" y="283333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Times New Roman" panose="02020603050405020304" pitchFamily="18" charset="0"/>
                <a:ea typeface="Corben" pitchFamily="34" charset="-122"/>
                <a:cs typeface="Times New Roman" panose="02020603050405020304" pitchFamily="18" charset="0"/>
              </a:rPr>
              <a:t>Áp Lực Xã Hội</a:t>
            </a:r>
            <a:endParaRPr lang="en-US" sz="2200" dirty="0">
              <a:latin typeface="Times New Roman" panose="02020603050405020304" pitchFamily="18" charset="0"/>
              <a:cs typeface="Times New Roman" panose="02020603050405020304" pitchFamily="18" charset="0"/>
            </a:endParaRPr>
          </a:p>
        </p:txBody>
      </p:sp>
      <p:sp>
        <p:nvSpPr>
          <p:cNvPr id="11" name="Text 9"/>
          <p:cNvSpPr/>
          <p:nvPr/>
        </p:nvSpPr>
        <p:spPr>
          <a:xfrm>
            <a:off x="5565696" y="3323749"/>
            <a:ext cx="3590330" cy="725805"/>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Times New Roman" panose="02020603050405020304" pitchFamily="18" charset="0"/>
                <a:ea typeface="Nobile" pitchFamily="34" charset="-122"/>
                <a:cs typeface="Times New Roman" panose="02020603050405020304" pitchFamily="18" charset="0"/>
              </a:rPr>
              <a:t>Áp lực từ gia đình, ảnh hưởng bởi trào lưu, và kỳ vọng xã hội.</a:t>
            </a:r>
            <a:endParaRPr lang="en-US" sz="1750" dirty="0">
              <a:latin typeface="Times New Roman" panose="02020603050405020304" pitchFamily="18" charset="0"/>
              <a:cs typeface="Times New Roman" panose="02020603050405020304" pitchFamily="18" charset="0"/>
            </a:endParaRPr>
          </a:p>
        </p:txBody>
      </p:sp>
      <p:sp>
        <p:nvSpPr>
          <p:cNvPr id="12" name="Shape 10"/>
          <p:cNvSpPr/>
          <p:nvPr/>
        </p:nvSpPr>
        <p:spPr>
          <a:xfrm>
            <a:off x="9640133" y="2576036"/>
            <a:ext cx="4196358" cy="2448044"/>
          </a:xfrm>
          <a:prstGeom prst="roundRect">
            <a:avLst>
              <a:gd name="adj" fmla="val 5976"/>
            </a:avLst>
          </a:prstGeom>
          <a:solidFill>
            <a:srgbClr val="F9F9FF">
              <a:alpha val="95000"/>
            </a:srgbClr>
          </a:solidFill>
          <a:ln w="30480">
            <a:solidFill>
              <a:srgbClr val="B8BFDF"/>
            </a:solidFill>
            <a:prstDash val="solid"/>
          </a:ln>
        </p:spPr>
      </p:sp>
      <p:sp>
        <p:nvSpPr>
          <p:cNvPr id="13" name="Shape 11"/>
          <p:cNvSpPr/>
          <p:nvPr/>
        </p:nvSpPr>
        <p:spPr>
          <a:xfrm>
            <a:off x="9609653" y="2576036"/>
            <a:ext cx="121920" cy="2448044"/>
          </a:xfrm>
          <a:prstGeom prst="roundRect">
            <a:avLst>
              <a:gd name="adj" fmla="val 78139"/>
            </a:avLst>
          </a:prstGeom>
          <a:solidFill>
            <a:srgbClr val="4967E9"/>
          </a:solidFill>
          <a:ln/>
        </p:spPr>
      </p:sp>
      <p:sp>
        <p:nvSpPr>
          <p:cNvPr id="14" name="Text 12"/>
          <p:cNvSpPr/>
          <p:nvPr/>
        </p:nvSpPr>
        <p:spPr>
          <a:xfrm>
            <a:off x="9988868" y="283333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Times New Roman" panose="02020603050405020304" pitchFamily="18" charset="0"/>
                <a:ea typeface="Corben" pitchFamily="34" charset="-122"/>
                <a:cs typeface="Times New Roman" panose="02020603050405020304" pitchFamily="18" charset="0"/>
              </a:rPr>
              <a:t>Mâu Thuẫn Nội Tại</a:t>
            </a:r>
            <a:endParaRPr lang="en-US" sz="2200" dirty="0">
              <a:latin typeface="Times New Roman" panose="02020603050405020304" pitchFamily="18" charset="0"/>
              <a:cs typeface="Times New Roman" panose="02020603050405020304" pitchFamily="18" charset="0"/>
            </a:endParaRPr>
          </a:p>
        </p:txBody>
      </p:sp>
      <p:sp>
        <p:nvSpPr>
          <p:cNvPr id="15" name="Text 13"/>
          <p:cNvSpPr/>
          <p:nvPr/>
        </p:nvSpPr>
        <p:spPr>
          <a:xfrm>
            <a:off x="9988868" y="3323749"/>
            <a:ext cx="3590330" cy="1088708"/>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Times New Roman" panose="02020603050405020304" pitchFamily="18" charset="0"/>
                <a:ea typeface="Nobile" pitchFamily="34" charset="-122"/>
                <a:cs typeface="Times New Roman" panose="02020603050405020304" pitchFamily="18" charset="0"/>
              </a:rPr>
              <a:t>Mâu thuẫn giữa sở thích, đam mê với năng lực thực tế và khả năng kinh tế.</a:t>
            </a:r>
            <a:endParaRPr lang="en-US" sz="1750" dirty="0">
              <a:latin typeface="Times New Roman" panose="02020603050405020304" pitchFamily="18" charset="0"/>
              <a:cs typeface="Times New Roman" panose="02020603050405020304" pitchFamily="18" charset="0"/>
            </a:endParaRPr>
          </a:p>
        </p:txBody>
      </p:sp>
      <p:sp>
        <p:nvSpPr>
          <p:cNvPr id="16" name="Text 14"/>
          <p:cNvSpPr/>
          <p:nvPr/>
        </p:nvSpPr>
        <p:spPr>
          <a:xfrm>
            <a:off x="793790" y="5364242"/>
            <a:ext cx="5993725" cy="425291"/>
          </a:xfrm>
          <a:prstGeom prst="rect">
            <a:avLst/>
          </a:prstGeom>
          <a:noFill/>
          <a:ln/>
        </p:spPr>
        <p:txBody>
          <a:bodyPr wrap="none" lIns="0" tIns="0" rIns="0" bIns="0" rtlCol="0" anchor="t"/>
          <a:lstStyle/>
          <a:p>
            <a:pPr marL="0" indent="0" algn="l">
              <a:lnSpc>
                <a:spcPts val="3300"/>
              </a:lnSpc>
              <a:buNone/>
            </a:pPr>
            <a:r>
              <a:rPr lang="en-US" sz="2650" dirty="0">
                <a:solidFill>
                  <a:srgbClr val="1B1B27"/>
                </a:solidFill>
                <a:latin typeface="Times New Roman" panose="02020603050405020304" pitchFamily="18" charset="0"/>
                <a:ea typeface="Corben" pitchFamily="34" charset="-122"/>
                <a:cs typeface="Times New Roman" panose="02020603050405020304" pitchFamily="18" charset="0"/>
              </a:rPr>
              <a:t>Yêu cầu phát sinh của hệ thống tư vấn</a:t>
            </a:r>
            <a:endParaRPr lang="en-US" sz="2650" dirty="0">
              <a:latin typeface="Times New Roman" panose="02020603050405020304" pitchFamily="18" charset="0"/>
              <a:cs typeface="Times New Roman" panose="02020603050405020304" pitchFamily="18" charset="0"/>
            </a:endParaRPr>
          </a:p>
        </p:txBody>
      </p:sp>
      <p:pic>
        <p:nvPicPr>
          <p:cNvPr id="17"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8800" y="6141006"/>
            <a:ext cx="340162" cy="340162"/>
          </a:xfrm>
          <a:prstGeom prst="rect">
            <a:avLst/>
          </a:prstGeom>
        </p:spPr>
      </p:pic>
      <p:sp>
        <p:nvSpPr>
          <p:cNvPr id="18" name="Text 15"/>
          <p:cNvSpPr/>
          <p:nvPr/>
        </p:nvSpPr>
        <p:spPr>
          <a:xfrm>
            <a:off x="1530906" y="6129695"/>
            <a:ext cx="3421499" cy="1088708"/>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Times New Roman" panose="02020603050405020304" pitchFamily="18" charset="0"/>
                <a:ea typeface="Nobile" pitchFamily="34" charset="-122"/>
                <a:cs typeface="Times New Roman" panose="02020603050405020304" pitchFamily="18" charset="0"/>
              </a:rPr>
              <a:t>Cung cấp thông tin chi tiết về ngành học và nhu cầu thị trường lao động.</a:t>
            </a:r>
            <a:endParaRPr lang="en-US" sz="1750" dirty="0">
              <a:latin typeface="Times New Roman" panose="02020603050405020304" pitchFamily="18" charset="0"/>
              <a:cs typeface="Times New Roman" panose="02020603050405020304" pitchFamily="18" charset="0"/>
            </a:endParaRPr>
          </a:p>
        </p:txBody>
      </p:sp>
      <p:pic>
        <p:nvPicPr>
          <p:cNvPr id="19"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20903" y="6141006"/>
            <a:ext cx="340162" cy="340162"/>
          </a:xfrm>
          <a:prstGeom prst="rect">
            <a:avLst/>
          </a:prstGeom>
        </p:spPr>
      </p:pic>
      <p:sp>
        <p:nvSpPr>
          <p:cNvPr id="20" name="Text 16"/>
          <p:cNvSpPr/>
          <p:nvPr/>
        </p:nvSpPr>
        <p:spPr>
          <a:xfrm>
            <a:off x="5973008" y="6129695"/>
            <a:ext cx="3421499" cy="1088708"/>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Times New Roman" panose="02020603050405020304" pitchFamily="18" charset="0"/>
                <a:ea typeface="Nobile" pitchFamily="34" charset="-122"/>
                <a:cs typeface="Times New Roman" panose="02020603050405020304" pitchFamily="18" charset="0"/>
              </a:rPr>
              <a:t>So sánh, đánh giá khả năng học sinh với yêu cầu đầu vào của ngành học.</a:t>
            </a:r>
            <a:endParaRPr lang="en-US" sz="1750" dirty="0">
              <a:latin typeface="Times New Roman" panose="02020603050405020304" pitchFamily="18" charset="0"/>
              <a:cs typeface="Times New Roman" panose="02020603050405020304" pitchFamily="18" charset="0"/>
            </a:endParaRPr>
          </a:p>
        </p:txBody>
      </p:sp>
      <p:pic>
        <p:nvPicPr>
          <p:cNvPr id="21" name="Image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3006" y="6141006"/>
            <a:ext cx="340162" cy="340162"/>
          </a:xfrm>
          <a:prstGeom prst="rect">
            <a:avLst/>
          </a:prstGeom>
        </p:spPr>
      </p:pic>
      <p:sp>
        <p:nvSpPr>
          <p:cNvPr id="22" name="Text 17"/>
          <p:cNvSpPr/>
          <p:nvPr/>
        </p:nvSpPr>
        <p:spPr>
          <a:xfrm>
            <a:off x="10415111" y="6129695"/>
            <a:ext cx="3421499" cy="725805"/>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Times New Roman" panose="02020603050405020304" pitchFamily="18" charset="0"/>
                <a:ea typeface="Nobile" pitchFamily="34" charset="-122"/>
                <a:cs typeface="Times New Roman" panose="02020603050405020304" pitchFamily="18" charset="0"/>
              </a:rPr>
              <a:t>Hỗ trợ định hướng trước khi đưa ra lựa chọn quan trọng.</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567571" y="445889"/>
            <a:ext cx="7081361" cy="506730"/>
          </a:xfrm>
          <a:prstGeom prst="rect">
            <a:avLst/>
          </a:prstGeom>
          <a:noFill/>
          <a:ln/>
        </p:spPr>
        <p:txBody>
          <a:bodyPr wrap="none" lIns="0" tIns="0" rIns="0" bIns="0" rtlCol="0" anchor="t"/>
          <a:lstStyle/>
          <a:p>
            <a:pPr marL="0" indent="0" algn="l">
              <a:lnSpc>
                <a:spcPts val="3950"/>
              </a:lnSpc>
              <a:buNone/>
            </a:pPr>
            <a:r>
              <a:rPr lang="en-US" sz="3150" dirty="0">
                <a:solidFill>
                  <a:srgbClr val="1B1B27"/>
                </a:solidFill>
                <a:latin typeface="Times New Roman" panose="02020603050405020304" pitchFamily="18" charset="0"/>
                <a:ea typeface="Corben" pitchFamily="34" charset="-122"/>
                <a:cs typeface="Times New Roman" panose="02020603050405020304" pitchFamily="18" charset="0"/>
              </a:rPr>
              <a:t>CHƯƠNG 2: PHÂN TÍCH HỆ THỐNG</a:t>
            </a:r>
            <a:endParaRPr lang="en-US" sz="3150" dirty="0">
              <a:latin typeface="Times New Roman" panose="02020603050405020304" pitchFamily="18" charset="0"/>
              <a:cs typeface="Times New Roman" panose="02020603050405020304" pitchFamily="18" charset="0"/>
            </a:endParaRPr>
          </a:p>
        </p:txBody>
      </p:sp>
      <p:sp>
        <p:nvSpPr>
          <p:cNvPr id="4" name="Text 1"/>
          <p:cNvSpPr/>
          <p:nvPr/>
        </p:nvSpPr>
        <p:spPr>
          <a:xfrm>
            <a:off x="567571" y="1017389"/>
            <a:ext cx="4845606" cy="405408"/>
          </a:xfrm>
          <a:prstGeom prst="rect">
            <a:avLst/>
          </a:prstGeom>
          <a:noFill/>
          <a:ln/>
        </p:spPr>
        <p:txBody>
          <a:bodyPr wrap="none" lIns="0" tIns="0" rIns="0" bIns="0" rtlCol="0" anchor="t"/>
          <a:lstStyle/>
          <a:p>
            <a:pPr marL="0" indent="0" algn="l">
              <a:lnSpc>
                <a:spcPts val="3150"/>
              </a:lnSpc>
              <a:buNone/>
            </a:pPr>
            <a:r>
              <a:rPr lang="en-US" sz="2550" dirty="0">
                <a:solidFill>
                  <a:srgbClr val="1B1B27"/>
                </a:solidFill>
                <a:latin typeface="Times New Roman" panose="02020603050405020304" pitchFamily="18" charset="0"/>
                <a:ea typeface="Corben" pitchFamily="34" charset="-122"/>
                <a:cs typeface="Times New Roman" panose="02020603050405020304" pitchFamily="18" charset="0"/>
              </a:rPr>
              <a:t>Sơ đồ Luồng Thông Tin Ra - Vào</a:t>
            </a:r>
            <a:endParaRPr lang="en-US" sz="2550" dirty="0">
              <a:latin typeface="Times New Roman" panose="02020603050405020304" pitchFamily="18" charset="0"/>
              <a:cs typeface="Times New Roman" panose="02020603050405020304" pitchFamily="18" charset="0"/>
            </a:endParaRPr>
          </a:p>
        </p:txBody>
      </p:sp>
      <p:sp>
        <p:nvSpPr>
          <p:cNvPr id="6" name="Text 2"/>
          <p:cNvSpPr/>
          <p:nvPr/>
        </p:nvSpPr>
        <p:spPr>
          <a:xfrm>
            <a:off x="3911457" y="4069325"/>
            <a:ext cx="1302006" cy="893144"/>
          </a:xfrm>
          <a:prstGeom prst="rect">
            <a:avLst/>
          </a:prstGeom>
          <a:noFill/>
          <a:ln/>
        </p:spPr>
        <p:txBody>
          <a:bodyPr wrap="square" lIns="0" tIns="0" rIns="0" bIns="0" rtlCol="0" anchor="t"/>
          <a:lstStyle/>
          <a:p>
            <a:pPr marL="0" indent="0" algn="ctr">
              <a:lnSpc>
                <a:spcPts val="1650"/>
              </a:lnSpc>
              <a:buNone/>
            </a:pPr>
            <a:r>
              <a:rPr lang="en-US" sz="1350" dirty="0">
                <a:solidFill>
                  <a:srgbClr val="FFFFFF"/>
                </a:solidFill>
                <a:latin typeface="Times New Roman" panose="02020603050405020304" pitchFamily="18" charset="0"/>
                <a:ea typeface="Corben" pitchFamily="34" charset="-122"/>
                <a:cs typeface="Times New Roman" panose="02020603050405020304" pitchFamily="18" charset="0"/>
              </a:rPr>
              <a:t>Chương 2: Luồng Thông Tin</a:t>
            </a:r>
            <a:endParaRPr lang="en-US" sz="1350" dirty="0">
              <a:latin typeface="Times New Roman" panose="02020603050405020304" pitchFamily="18" charset="0"/>
              <a:cs typeface="Times New Roman" panose="02020603050405020304" pitchFamily="18" charset="0"/>
            </a:endParaRPr>
          </a:p>
        </p:txBody>
      </p:sp>
      <p:sp>
        <p:nvSpPr>
          <p:cNvPr id="8" name="Text 4"/>
          <p:cNvSpPr/>
          <p:nvPr/>
        </p:nvSpPr>
        <p:spPr>
          <a:xfrm>
            <a:off x="5192292" y="2749291"/>
            <a:ext cx="1936965" cy="476343"/>
          </a:xfrm>
          <a:prstGeom prst="rect">
            <a:avLst/>
          </a:prstGeom>
          <a:noFill/>
          <a:ln/>
        </p:spPr>
        <p:txBody>
          <a:bodyPr wrap="square" lIns="0" tIns="0" rIns="0" bIns="0" rtlCol="0" anchor="t"/>
          <a:lstStyle/>
          <a:p>
            <a:pPr marL="0" indent="0" algn="ctr">
              <a:lnSpc>
                <a:spcPts val="1350"/>
              </a:lnSpc>
              <a:buNone/>
            </a:pPr>
            <a:r>
              <a:rPr lang="en-US" sz="1050" dirty="0">
                <a:solidFill>
                  <a:srgbClr val="404155"/>
                </a:solidFill>
                <a:latin typeface="Times New Roman" panose="02020603050405020304" pitchFamily="18" charset="0"/>
                <a:ea typeface="Nobile" pitchFamily="34" charset="-122"/>
                <a:cs typeface="Times New Roman" panose="02020603050405020304" pitchFamily="18" charset="0"/>
              </a:rPr>
              <a:t>Hồ sơ học tập và hồ sơ cá nhân</a:t>
            </a:r>
            <a:endParaRPr lang="en-US" sz="1050" dirty="0">
              <a:latin typeface="Times New Roman" panose="02020603050405020304" pitchFamily="18" charset="0"/>
              <a:cs typeface="Times New Roman" panose="02020603050405020304" pitchFamily="18" charset="0"/>
            </a:endParaRPr>
          </a:p>
        </p:txBody>
      </p:sp>
      <p:sp>
        <p:nvSpPr>
          <p:cNvPr id="15" name="Text 11"/>
          <p:cNvSpPr/>
          <p:nvPr/>
        </p:nvSpPr>
        <p:spPr>
          <a:xfrm>
            <a:off x="5890929" y="3932210"/>
            <a:ext cx="1979307" cy="595430"/>
          </a:xfrm>
          <a:prstGeom prst="rect">
            <a:avLst/>
          </a:prstGeom>
          <a:noFill/>
          <a:ln/>
        </p:spPr>
        <p:txBody>
          <a:bodyPr wrap="square" lIns="0" tIns="0" rIns="0" bIns="0" rtlCol="0" anchor="t"/>
          <a:lstStyle/>
          <a:p>
            <a:pPr marL="0" indent="0" algn="ctr">
              <a:lnSpc>
                <a:spcPts val="1650"/>
              </a:lnSpc>
              <a:buNone/>
            </a:pPr>
            <a:r>
              <a:rPr lang="en-US" sz="1350" dirty="0">
                <a:solidFill>
                  <a:srgbClr val="404155"/>
                </a:solidFill>
                <a:latin typeface="Times New Roman" panose="02020603050405020304" pitchFamily="18" charset="0"/>
                <a:ea typeface="Corben" pitchFamily="34" charset="-122"/>
                <a:cs typeface="Times New Roman" panose="02020603050405020304" pitchFamily="18" charset="0"/>
              </a:rPr>
              <a:t>Nhu cầu thị trường</a:t>
            </a:r>
            <a:endParaRPr lang="en-US" sz="1350" dirty="0">
              <a:latin typeface="Times New Roman" panose="02020603050405020304" pitchFamily="18" charset="0"/>
              <a:cs typeface="Times New Roman" panose="02020603050405020304" pitchFamily="18" charset="0"/>
            </a:endParaRPr>
          </a:p>
        </p:txBody>
      </p:sp>
      <p:sp>
        <p:nvSpPr>
          <p:cNvPr id="16" name="Text 12"/>
          <p:cNvSpPr/>
          <p:nvPr/>
        </p:nvSpPr>
        <p:spPr>
          <a:xfrm>
            <a:off x="5890929" y="4612323"/>
            <a:ext cx="1979307" cy="476343"/>
          </a:xfrm>
          <a:prstGeom prst="rect">
            <a:avLst/>
          </a:prstGeom>
          <a:noFill/>
          <a:ln/>
        </p:spPr>
        <p:txBody>
          <a:bodyPr wrap="square" lIns="0" tIns="0" rIns="0" bIns="0" rtlCol="0" anchor="t"/>
          <a:lstStyle/>
          <a:p>
            <a:pPr marL="0" indent="0" algn="ctr">
              <a:lnSpc>
                <a:spcPts val="1350"/>
              </a:lnSpc>
              <a:buNone/>
            </a:pPr>
            <a:r>
              <a:rPr lang="en-US" sz="1050" dirty="0">
                <a:solidFill>
                  <a:srgbClr val="404155"/>
                </a:solidFill>
                <a:latin typeface="Times New Roman" panose="02020603050405020304" pitchFamily="18" charset="0"/>
                <a:ea typeface="Nobile" pitchFamily="34" charset="-122"/>
                <a:cs typeface="Times New Roman" panose="02020603050405020304" pitchFamily="18" charset="0"/>
              </a:rPr>
              <a:t>Xu hướng việc làm và kỹ năng cần thiết</a:t>
            </a:r>
            <a:endParaRPr lang="en-US" sz="1050" dirty="0">
              <a:latin typeface="Times New Roman" panose="02020603050405020304" pitchFamily="18" charset="0"/>
              <a:cs typeface="Times New Roman" panose="02020603050405020304" pitchFamily="18" charset="0"/>
            </a:endParaRPr>
          </a:p>
        </p:txBody>
      </p:sp>
      <p:sp>
        <p:nvSpPr>
          <p:cNvPr id="17" name="Text 13"/>
          <p:cNvSpPr/>
          <p:nvPr/>
        </p:nvSpPr>
        <p:spPr>
          <a:xfrm>
            <a:off x="1254519" y="4091654"/>
            <a:ext cx="1979306" cy="297714"/>
          </a:xfrm>
          <a:prstGeom prst="rect">
            <a:avLst/>
          </a:prstGeom>
          <a:noFill/>
          <a:ln/>
        </p:spPr>
        <p:txBody>
          <a:bodyPr wrap="none" lIns="0" tIns="0" rIns="0" bIns="0" rtlCol="0" anchor="t"/>
          <a:lstStyle/>
          <a:p>
            <a:pPr marL="0" indent="0" algn="ctr">
              <a:lnSpc>
                <a:spcPts val="1650"/>
              </a:lnSpc>
              <a:buNone/>
            </a:pPr>
            <a:r>
              <a:rPr lang="en-US" sz="1350" dirty="0">
                <a:solidFill>
                  <a:srgbClr val="404155"/>
                </a:solidFill>
                <a:latin typeface="Times New Roman" panose="02020603050405020304" pitchFamily="18" charset="0"/>
                <a:ea typeface="Corben" pitchFamily="34" charset="-122"/>
                <a:cs typeface="Times New Roman" panose="02020603050405020304" pitchFamily="18" charset="0"/>
              </a:rPr>
              <a:t>Hỗ trợ tư vấn</a:t>
            </a:r>
            <a:endParaRPr lang="en-US" sz="1350" dirty="0">
              <a:latin typeface="Times New Roman" panose="02020603050405020304" pitchFamily="18" charset="0"/>
              <a:cs typeface="Times New Roman" panose="02020603050405020304" pitchFamily="18" charset="0"/>
            </a:endParaRPr>
          </a:p>
        </p:txBody>
      </p:sp>
      <p:sp>
        <p:nvSpPr>
          <p:cNvPr id="19" name="Text 15"/>
          <p:cNvSpPr/>
          <p:nvPr/>
        </p:nvSpPr>
        <p:spPr>
          <a:xfrm>
            <a:off x="558031" y="6280153"/>
            <a:ext cx="8008858" cy="518874"/>
          </a:xfrm>
          <a:prstGeom prst="rect">
            <a:avLst/>
          </a:prstGeom>
          <a:noFill/>
          <a:ln/>
        </p:spPr>
        <p:txBody>
          <a:bodyPr wrap="square" lIns="0" tIns="0" rIns="0" bIns="0" rtlCol="0" anchor="t"/>
          <a:lstStyle/>
          <a:p>
            <a:pPr marL="0" indent="0" algn="l">
              <a:lnSpc>
                <a:spcPts val="2000"/>
              </a:lnSpc>
              <a:buNone/>
            </a:pPr>
            <a:r>
              <a:rPr lang="en-US" dirty="0">
                <a:solidFill>
                  <a:srgbClr val="404155"/>
                </a:solidFill>
                <a:latin typeface="Times New Roman" panose="02020603050405020304" pitchFamily="18" charset="0"/>
                <a:ea typeface="Nobile" pitchFamily="34" charset="-122"/>
                <a:cs typeface="Times New Roman" panose="02020603050405020304" pitchFamily="18" charset="0"/>
              </a:rPr>
              <a:t>Hệ thống xử lý thông tin bằng cách so sánh, đánh giá dữ liệu đầu vào (thông tin học sinh, nhu cầu nhân lực, mục tiêu, đam mê) để đưa ra danh sách ngành học phù hợp nhất tại TNUT.</a:t>
            </a:r>
            <a:endParaRPr lang="en-US" dirty="0">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37332342-0773-5DD7-E1B6-A3AA8E02D38A}"/>
              </a:ext>
            </a:extLst>
          </p:cNvPr>
          <p:cNvPicPr>
            <a:picLocks noChangeAspect="1"/>
          </p:cNvPicPr>
          <p:nvPr/>
        </p:nvPicPr>
        <p:blipFill>
          <a:blip r:embed="rId3"/>
          <a:stretch>
            <a:fillRect/>
          </a:stretch>
        </p:blipFill>
        <p:spPr>
          <a:xfrm>
            <a:off x="8420842" y="1513711"/>
            <a:ext cx="6324978" cy="5751313"/>
          </a:xfrm>
          <a:prstGeom prst="rect">
            <a:avLst/>
          </a:prstGeom>
        </p:spPr>
      </p:pic>
      <p:pic>
        <p:nvPicPr>
          <p:cNvPr id="22" name="Picture 21"/>
          <p:cNvPicPr>
            <a:picLocks noChangeAspect="1"/>
          </p:cNvPicPr>
          <p:nvPr/>
        </p:nvPicPr>
        <p:blipFill>
          <a:blip r:embed="rId4"/>
          <a:stretch>
            <a:fillRect/>
          </a:stretch>
        </p:blipFill>
        <p:spPr>
          <a:xfrm>
            <a:off x="291109" y="1786001"/>
            <a:ext cx="7925906" cy="440323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A54C5661-F76C-A49D-7056-F8017F6F8311}"/>
              </a:ext>
            </a:extLst>
          </p:cNvPr>
          <p:cNvSpPr/>
          <p:nvPr/>
        </p:nvSpPr>
        <p:spPr>
          <a:xfrm>
            <a:off x="598765" y="459423"/>
            <a:ext cx="9275921" cy="534591"/>
          </a:xfrm>
          <a:prstGeom prst="rect">
            <a:avLst/>
          </a:prstGeom>
          <a:noFill/>
          <a:ln/>
        </p:spPr>
        <p:txBody>
          <a:bodyPr wrap="none" lIns="0" tIns="0" rIns="0" bIns="0" rtlCol="0" anchor="t"/>
          <a:lstStyle/>
          <a:p>
            <a:pPr marL="0" indent="0" algn="l">
              <a:lnSpc>
                <a:spcPts val="4200"/>
              </a:lnSpc>
              <a:buNone/>
            </a:pPr>
            <a:r>
              <a:rPr lang="en-US" sz="3350" dirty="0">
                <a:solidFill>
                  <a:srgbClr val="1B1B27"/>
                </a:solidFill>
                <a:latin typeface="Times New Roman" panose="02020603050405020304" pitchFamily="18" charset="0"/>
                <a:ea typeface="Corben" pitchFamily="34" charset="-122"/>
                <a:cs typeface="Times New Roman" panose="02020603050405020304" pitchFamily="18" charset="0"/>
              </a:rPr>
              <a:t>PHÂN TÍCH HỆ </a:t>
            </a:r>
            <a:r>
              <a:rPr lang="en-US" sz="3350">
                <a:solidFill>
                  <a:srgbClr val="1B1B27"/>
                </a:solidFill>
                <a:latin typeface="Times New Roman" panose="02020603050405020304" pitchFamily="18" charset="0"/>
                <a:ea typeface="Corben" pitchFamily="34" charset="-122"/>
                <a:cs typeface="Times New Roman" panose="02020603050405020304" pitchFamily="18" charset="0"/>
              </a:rPr>
              <a:t>THỐNG:</a:t>
            </a:r>
            <a:endParaRPr lang="en-US" sz="335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7FDBE5C-C203-6607-983D-64D07DE9CB8E}"/>
              </a:ext>
            </a:extLst>
          </p:cNvPr>
          <p:cNvSpPr txBox="1"/>
          <p:nvPr/>
        </p:nvSpPr>
        <p:spPr>
          <a:xfrm>
            <a:off x="5064125" y="7013272"/>
            <a:ext cx="3036711" cy="369332"/>
          </a:xfrm>
          <a:prstGeom prst="rect">
            <a:avLst/>
          </a:prstGeom>
          <a:noFill/>
        </p:spPr>
        <p:txBody>
          <a:bodyPr wrap="square">
            <a:spAutoFit/>
          </a:bodyPr>
          <a:lstStyle/>
          <a:p>
            <a:r>
              <a:rPr lang="vi-VN" sz="1800" i="1" dirty="0">
                <a:effectLst/>
                <a:latin typeface="Times New Roman" panose="02020603050405020304" pitchFamily="18" charset="0"/>
                <a:ea typeface="Times New Roman" panose="02020603050405020304" pitchFamily="18" charset="0"/>
              </a:rPr>
              <a:t>Biểu</a:t>
            </a:r>
            <a:r>
              <a:rPr lang="vi-VN" sz="1800" i="1" spc="-10" dirty="0">
                <a:effectLst/>
                <a:latin typeface="Times New Roman" panose="02020603050405020304" pitchFamily="18" charset="0"/>
                <a:ea typeface="Times New Roman" panose="02020603050405020304" pitchFamily="18" charset="0"/>
              </a:rPr>
              <a:t> </a:t>
            </a:r>
            <a:r>
              <a:rPr lang="vi-VN" sz="1800" i="1" dirty="0">
                <a:effectLst/>
                <a:latin typeface="Times New Roman" panose="02020603050405020304" pitchFamily="18" charset="0"/>
                <a:ea typeface="Times New Roman" panose="02020603050405020304" pitchFamily="18" charset="0"/>
              </a:rPr>
              <a:t>đồ</a:t>
            </a:r>
            <a:r>
              <a:rPr lang="vi-VN" sz="1800" i="1" spc="-20" dirty="0">
                <a:effectLst/>
                <a:latin typeface="Times New Roman" panose="02020603050405020304" pitchFamily="18" charset="0"/>
                <a:ea typeface="Times New Roman" panose="02020603050405020304" pitchFamily="18" charset="0"/>
              </a:rPr>
              <a:t> </a:t>
            </a:r>
            <a:r>
              <a:rPr lang="vi-VN" sz="1800" i="1" dirty="0">
                <a:effectLst/>
                <a:latin typeface="Times New Roman" panose="02020603050405020304" pitchFamily="18" charset="0"/>
                <a:ea typeface="Times New Roman" panose="02020603050405020304" pitchFamily="18" charset="0"/>
              </a:rPr>
              <a:t>use-case</a:t>
            </a:r>
            <a:r>
              <a:rPr lang="vi-VN" sz="1800" i="1" spc="-15" dirty="0">
                <a:effectLst/>
                <a:latin typeface="Times New Roman" panose="02020603050405020304" pitchFamily="18" charset="0"/>
                <a:ea typeface="Times New Roman" panose="02020603050405020304" pitchFamily="18" charset="0"/>
              </a:rPr>
              <a:t> </a:t>
            </a:r>
            <a:r>
              <a:rPr lang="vi-VN" sz="1800" i="1" dirty="0">
                <a:effectLst/>
                <a:latin typeface="Times New Roman" panose="02020603050405020304" pitchFamily="18" charset="0"/>
                <a:ea typeface="Times New Roman" panose="02020603050405020304" pitchFamily="18" charset="0"/>
              </a:rPr>
              <a:t>của</a:t>
            </a:r>
            <a:r>
              <a:rPr lang="vi-VN" sz="1800" i="1" spc="-20" dirty="0">
                <a:effectLst/>
                <a:latin typeface="Times New Roman" panose="02020603050405020304" pitchFamily="18" charset="0"/>
                <a:ea typeface="Times New Roman" panose="02020603050405020304" pitchFamily="18" charset="0"/>
              </a:rPr>
              <a:t> </a:t>
            </a:r>
            <a:r>
              <a:rPr lang="vi-VN" sz="1800" i="1" dirty="0">
                <a:effectLst/>
                <a:latin typeface="Times New Roman" panose="02020603050405020304" pitchFamily="18" charset="0"/>
                <a:ea typeface="Times New Roman" panose="02020603050405020304" pitchFamily="18" charset="0"/>
              </a:rPr>
              <a:t>hệ</a:t>
            </a:r>
            <a:r>
              <a:rPr lang="vi-VN" sz="1800" i="1" spc="-15" dirty="0">
                <a:effectLst/>
                <a:latin typeface="Times New Roman" panose="02020603050405020304" pitchFamily="18" charset="0"/>
                <a:ea typeface="Times New Roman" panose="02020603050405020304" pitchFamily="18" charset="0"/>
              </a:rPr>
              <a:t> </a:t>
            </a:r>
            <a:r>
              <a:rPr lang="vi-VN" sz="1800" i="1" spc="-20" dirty="0">
                <a:effectLst/>
                <a:latin typeface="Times New Roman" panose="02020603050405020304" pitchFamily="18" charset="0"/>
                <a:ea typeface="Times New Roman" panose="02020603050405020304" pitchFamily="18" charset="0"/>
              </a:rPr>
              <a:t>thống</a:t>
            </a:r>
            <a:endParaRPr lang="en-US" dirty="0"/>
          </a:p>
        </p:txBody>
      </p:sp>
      <p:pic>
        <p:nvPicPr>
          <p:cNvPr id="4" name="Picture 3"/>
          <p:cNvPicPr>
            <a:picLocks noChangeAspect="1"/>
          </p:cNvPicPr>
          <p:nvPr/>
        </p:nvPicPr>
        <p:blipFill>
          <a:blip r:embed="rId2"/>
          <a:stretch>
            <a:fillRect/>
          </a:stretch>
        </p:blipFill>
        <p:spPr>
          <a:xfrm>
            <a:off x="3238021" y="1067923"/>
            <a:ext cx="6858957" cy="5712754"/>
          </a:xfrm>
          <a:prstGeom prst="rect">
            <a:avLst/>
          </a:prstGeom>
        </p:spPr>
      </p:pic>
    </p:spTree>
    <p:extLst>
      <p:ext uri="{BB962C8B-B14F-4D97-AF65-F5344CB8AC3E}">
        <p14:creationId xmlns:p14="http://schemas.microsoft.com/office/powerpoint/2010/main" val="582584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E5140F8F-2A83-FAA8-D9EF-DD829BBBC743}"/>
              </a:ext>
            </a:extLst>
          </p:cNvPr>
          <p:cNvSpPr/>
          <p:nvPr/>
        </p:nvSpPr>
        <p:spPr>
          <a:xfrm>
            <a:off x="316542" y="471052"/>
            <a:ext cx="9275921" cy="534591"/>
          </a:xfrm>
          <a:prstGeom prst="rect">
            <a:avLst/>
          </a:prstGeom>
          <a:noFill/>
          <a:ln/>
        </p:spPr>
        <p:txBody>
          <a:bodyPr wrap="none" lIns="0" tIns="0" rIns="0" bIns="0" rtlCol="0" anchor="t"/>
          <a:lstStyle/>
          <a:p>
            <a:pPr marL="0" indent="0" algn="l">
              <a:lnSpc>
                <a:spcPts val="4200"/>
              </a:lnSpc>
              <a:buNone/>
            </a:pPr>
            <a:r>
              <a:rPr lang="en-US" sz="3350" dirty="0">
                <a:solidFill>
                  <a:srgbClr val="1B1B27"/>
                </a:solidFill>
                <a:latin typeface="Times New Roman" panose="02020603050405020304" pitchFamily="18" charset="0"/>
                <a:ea typeface="Corben" pitchFamily="34" charset="-122"/>
                <a:cs typeface="Times New Roman" panose="02020603050405020304" pitchFamily="18" charset="0"/>
              </a:rPr>
              <a:t>PHÂN TÍCH HỆ THỐNG:</a:t>
            </a:r>
            <a:endParaRPr lang="en-US" sz="335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296DA167-ACD2-040F-C9F3-2243AA4A0CA0}"/>
              </a:ext>
            </a:extLst>
          </p:cNvPr>
          <p:cNvSpPr txBox="1"/>
          <p:nvPr/>
        </p:nvSpPr>
        <p:spPr>
          <a:xfrm>
            <a:off x="55640" y="7133550"/>
            <a:ext cx="7315200" cy="369332"/>
          </a:xfrm>
          <a:prstGeom prst="rect">
            <a:avLst/>
          </a:prstGeom>
          <a:noFill/>
        </p:spPr>
        <p:txBody>
          <a:bodyPr wrap="square">
            <a:spAutoFit/>
          </a:bodyPr>
          <a:lstStyle/>
          <a:p>
            <a:pPr marL="182245" marR="1270" algn="ctr">
              <a:spcBef>
                <a:spcPts val="840"/>
              </a:spcBef>
              <a:buNone/>
            </a:pPr>
            <a:r>
              <a:rPr lang="vi-VN" sz="1800" i="1" dirty="0">
                <a:effectLst/>
                <a:latin typeface="Times New Roman" panose="02020603050405020304" pitchFamily="18" charset="0"/>
                <a:ea typeface="Times New Roman" panose="02020603050405020304" pitchFamily="18" charset="0"/>
              </a:rPr>
              <a:t>Biểu</a:t>
            </a:r>
            <a:r>
              <a:rPr lang="vi-VN" sz="1800" i="1" spc="-15" dirty="0">
                <a:effectLst/>
                <a:latin typeface="Times New Roman" panose="02020603050405020304" pitchFamily="18" charset="0"/>
                <a:ea typeface="Times New Roman" panose="02020603050405020304" pitchFamily="18" charset="0"/>
              </a:rPr>
              <a:t> </a:t>
            </a:r>
            <a:r>
              <a:rPr lang="vi-VN" sz="1800" i="1" dirty="0">
                <a:effectLst/>
                <a:latin typeface="Times New Roman" panose="02020603050405020304" pitchFamily="18" charset="0"/>
                <a:ea typeface="Times New Roman" panose="02020603050405020304" pitchFamily="18" charset="0"/>
              </a:rPr>
              <a:t>đồ</a:t>
            </a:r>
            <a:r>
              <a:rPr lang="vi-VN" sz="1800" i="1" spc="-15" dirty="0">
                <a:effectLst/>
                <a:latin typeface="Times New Roman" panose="02020603050405020304" pitchFamily="18" charset="0"/>
                <a:ea typeface="Times New Roman" panose="02020603050405020304" pitchFamily="18" charset="0"/>
              </a:rPr>
              <a:t> </a:t>
            </a:r>
            <a:r>
              <a:rPr lang="vi-VN" sz="1800" i="1" dirty="0">
                <a:effectLst/>
                <a:latin typeface="Times New Roman" panose="02020603050405020304" pitchFamily="18" charset="0"/>
                <a:ea typeface="Times New Roman" panose="02020603050405020304" pitchFamily="18" charset="0"/>
              </a:rPr>
              <a:t>use-case</a:t>
            </a:r>
            <a:r>
              <a:rPr lang="vi-VN" sz="1800" i="1" spc="-10" dirty="0">
                <a:effectLst/>
                <a:latin typeface="Times New Roman" panose="02020603050405020304" pitchFamily="18" charset="0"/>
                <a:ea typeface="Times New Roman" panose="02020603050405020304" pitchFamily="18" charset="0"/>
              </a:rPr>
              <a:t> </a:t>
            </a:r>
            <a:r>
              <a:rPr lang="vi-VN" sz="1800" i="1" dirty="0">
                <a:effectLst/>
                <a:latin typeface="Times New Roman" panose="02020603050405020304" pitchFamily="18" charset="0"/>
                <a:ea typeface="Times New Roman" panose="02020603050405020304" pitchFamily="18" charset="0"/>
              </a:rPr>
              <a:t>sinh</a:t>
            </a:r>
            <a:r>
              <a:rPr lang="vi-VN" sz="1800" i="1" spc="-30" dirty="0">
                <a:effectLst/>
                <a:latin typeface="Times New Roman" panose="02020603050405020304" pitchFamily="18" charset="0"/>
                <a:ea typeface="Times New Roman" panose="02020603050405020304" pitchFamily="18" charset="0"/>
              </a:rPr>
              <a:t> </a:t>
            </a:r>
            <a:r>
              <a:rPr lang="vi-VN" sz="1800" i="1" spc="-20" dirty="0">
                <a:effectLst/>
                <a:latin typeface="Times New Roman" panose="02020603050405020304" pitchFamily="18" charset="0"/>
                <a:ea typeface="Times New Roman" panose="02020603050405020304" pitchFamily="18" charset="0"/>
              </a:rPr>
              <a:t>viên</a:t>
            </a:r>
            <a:endParaRPr lang="en-US" sz="1400" dirty="0">
              <a:effectLst/>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5ABD1E57-4825-0427-EB51-3D4FB4FC460F}"/>
              </a:ext>
            </a:extLst>
          </p:cNvPr>
          <p:cNvSpPr txBox="1"/>
          <p:nvPr/>
        </p:nvSpPr>
        <p:spPr>
          <a:xfrm>
            <a:off x="9022162" y="7133550"/>
            <a:ext cx="7315200" cy="369332"/>
          </a:xfrm>
          <a:prstGeom prst="rect">
            <a:avLst/>
          </a:prstGeom>
          <a:noFill/>
        </p:spPr>
        <p:txBody>
          <a:bodyPr wrap="square">
            <a:spAutoFit/>
          </a:bodyPr>
          <a:lstStyle/>
          <a:p>
            <a:r>
              <a:rPr lang="vi-VN" sz="1800" i="1" dirty="0">
                <a:effectLst/>
                <a:latin typeface="Times New Roman" panose="02020603050405020304" pitchFamily="18" charset="0"/>
                <a:ea typeface="Times New Roman" panose="02020603050405020304" pitchFamily="18" charset="0"/>
              </a:rPr>
              <a:t>Biểu</a:t>
            </a:r>
            <a:r>
              <a:rPr lang="vi-VN" sz="1800" i="1" spc="-20" dirty="0">
                <a:effectLst/>
                <a:latin typeface="Times New Roman" panose="02020603050405020304" pitchFamily="18" charset="0"/>
                <a:ea typeface="Times New Roman" panose="02020603050405020304" pitchFamily="18" charset="0"/>
              </a:rPr>
              <a:t> </a:t>
            </a:r>
            <a:r>
              <a:rPr lang="vi-VN" sz="1800" i="1" dirty="0">
                <a:effectLst/>
                <a:latin typeface="Times New Roman" panose="02020603050405020304" pitchFamily="18" charset="0"/>
                <a:ea typeface="Times New Roman" panose="02020603050405020304" pitchFamily="18" charset="0"/>
              </a:rPr>
              <a:t>đồ</a:t>
            </a:r>
            <a:r>
              <a:rPr lang="vi-VN" sz="1800" i="1" spc="-20" dirty="0">
                <a:effectLst/>
                <a:latin typeface="Times New Roman" panose="02020603050405020304" pitchFamily="18" charset="0"/>
                <a:ea typeface="Times New Roman" panose="02020603050405020304" pitchFamily="18" charset="0"/>
              </a:rPr>
              <a:t> </a:t>
            </a:r>
            <a:r>
              <a:rPr lang="vi-VN" sz="1800" i="1" dirty="0">
                <a:effectLst/>
                <a:latin typeface="Times New Roman" panose="02020603050405020304" pitchFamily="18" charset="0"/>
                <a:ea typeface="Times New Roman" panose="02020603050405020304" pitchFamily="18" charset="0"/>
              </a:rPr>
              <a:t>use-case</a:t>
            </a:r>
            <a:r>
              <a:rPr lang="vi-VN" sz="1800" i="1" spc="-15" dirty="0">
                <a:effectLst/>
                <a:latin typeface="Times New Roman" panose="02020603050405020304" pitchFamily="18" charset="0"/>
                <a:ea typeface="Times New Roman" panose="02020603050405020304" pitchFamily="18" charset="0"/>
              </a:rPr>
              <a:t> </a:t>
            </a:r>
            <a:r>
              <a:rPr lang="vi-VN" sz="1800" i="1" dirty="0">
                <a:effectLst/>
                <a:latin typeface="Times New Roman" panose="02020603050405020304" pitchFamily="18" charset="0"/>
                <a:ea typeface="Times New Roman" panose="02020603050405020304" pitchFamily="18" charset="0"/>
              </a:rPr>
              <a:t>quản</a:t>
            </a:r>
            <a:r>
              <a:rPr lang="vi-VN" sz="1800" i="1" spc="-20" dirty="0">
                <a:effectLst/>
                <a:latin typeface="Times New Roman" panose="02020603050405020304" pitchFamily="18" charset="0"/>
                <a:ea typeface="Times New Roman" panose="02020603050405020304" pitchFamily="18" charset="0"/>
              </a:rPr>
              <a:t> </a:t>
            </a:r>
            <a:r>
              <a:rPr lang="vi-VN" sz="1800" i="1" dirty="0">
                <a:effectLst/>
                <a:latin typeface="Times New Roman" panose="02020603050405020304" pitchFamily="18" charset="0"/>
                <a:ea typeface="Times New Roman" panose="02020603050405020304" pitchFamily="18" charset="0"/>
              </a:rPr>
              <a:t>trị</a:t>
            </a:r>
            <a:r>
              <a:rPr lang="vi-VN" sz="1800" i="1" spc="-10" dirty="0">
                <a:effectLst/>
                <a:latin typeface="Times New Roman" panose="02020603050405020304" pitchFamily="18" charset="0"/>
                <a:ea typeface="Times New Roman" panose="02020603050405020304" pitchFamily="18" charset="0"/>
              </a:rPr>
              <a:t> </a:t>
            </a:r>
            <a:r>
              <a:rPr lang="vi-VN" sz="1800" i="1" spc="-20" dirty="0">
                <a:effectLst/>
                <a:latin typeface="Times New Roman" panose="02020603050405020304" pitchFamily="18" charset="0"/>
                <a:ea typeface="Times New Roman" panose="02020603050405020304" pitchFamily="18" charset="0"/>
              </a:rPr>
              <a:t>viên</a:t>
            </a:r>
            <a:endParaRPr lang="en-US" dirty="0"/>
          </a:p>
        </p:txBody>
      </p:sp>
      <p:pic>
        <p:nvPicPr>
          <p:cNvPr id="7" name="Picture 6"/>
          <p:cNvPicPr>
            <a:picLocks noChangeAspect="1"/>
          </p:cNvPicPr>
          <p:nvPr/>
        </p:nvPicPr>
        <p:blipFill>
          <a:blip r:embed="rId2"/>
          <a:stretch>
            <a:fillRect/>
          </a:stretch>
        </p:blipFill>
        <p:spPr>
          <a:xfrm>
            <a:off x="947854" y="1261309"/>
            <a:ext cx="6422986" cy="5719354"/>
          </a:xfrm>
          <a:prstGeom prst="rect">
            <a:avLst/>
          </a:prstGeom>
        </p:spPr>
      </p:pic>
      <p:pic>
        <p:nvPicPr>
          <p:cNvPr id="9" name="Picture 8"/>
          <p:cNvPicPr>
            <a:picLocks noChangeAspect="1"/>
          </p:cNvPicPr>
          <p:nvPr/>
        </p:nvPicPr>
        <p:blipFill>
          <a:blip r:embed="rId3"/>
          <a:stretch>
            <a:fillRect/>
          </a:stretch>
        </p:blipFill>
        <p:spPr>
          <a:xfrm>
            <a:off x="8201589" y="1325191"/>
            <a:ext cx="5095875" cy="5579218"/>
          </a:xfrm>
          <a:prstGeom prst="rect">
            <a:avLst/>
          </a:prstGeom>
        </p:spPr>
      </p:pic>
    </p:spTree>
    <p:extLst>
      <p:ext uri="{BB962C8B-B14F-4D97-AF65-F5344CB8AC3E}">
        <p14:creationId xmlns:p14="http://schemas.microsoft.com/office/powerpoint/2010/main" val="2276262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587</TotalTime>
  <Words>1201</Words>
  <Application>Microsoft Office PowerPoint</Application>
  <PresentationFormat>Custom</PresentationFormat>
  <Paragraphs>128</Paragraphs>
  <Slides>31</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Corben</vt: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Linhmoon</dc:creator>
  <cp:lastModifiedBy>truong quyen</cp:lastModifiedBy>
  <cp:revision>17</cp:revision>
  <dcterms:created xsi:type="dcterms:W3CDTF">2025-10-21T09:16:06Z</dcterms:created>
  <dcterms:modified xsi:type="dcterms:W3CDTF">2025-11-27T14:45:37Z</dcterms:modified>
</cp:coreProperties>
</file>